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Hanna" initials="H" lastIdx="1" clrIdx="6">
    <p:extLst>
      <p:ext uri="{19B8F6BF-5375-455C-9EA6-DF929625EA0E}">
        <p15:presenceInfo xmlns:p15="http://schemas.microsoft.com/office/powerpoint/2012/main" userId="Hanna" providerId="Non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8" d="100"/>
          <a:sy n="138" d="100"/>
        </p:scale>
        <p:origin x="576"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F487FE-1EC3-4F48-8436-85A816E00EAC}"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LID4096"/>
        </a:p>
      </dgm:t>
    </dgm:pt>
    <dgm:pt modelId="{27E9D1B7-3108-4FAC-90A4-017ED954CADA}">
      <dgm:prSet custT="1"/>
      <dgm:spPr/>
      <dgm:t>
        <a:bodyPr/>
        <a:lstStyle/>
        <a:p>
          <a:r>
            <a:rPr lang="en-US" sz="1600" b="1" dirty="0"/>
            <a:t>1. Retrieve Data from the SpaceX API</a:t>
          </a:r>
          <a:endParaRPr lang="ru-UA" sz="1600" b="1" dirty="0"/>
        </a:p>
      </dgm:t>
    </dgm:pt>
    <dgm:pt modelId="{0CF65AF0-388B-4ADD-BC6E-506E789B3C61}" type="parTrans" cxnId="{CDD10858-4438-45D2-BCB1-BE94F5EA330C}">
      <dgm:prSet/>
      <dgm:spPr/>
      <dgm:t>
        <a:bodyPr/>
        <a:lstStyle/>
        <a:p>
          <a:endParaRPr lang="LID4096"/>
        </a:p>
      </dgm:t>
    </dgm:pt>
    <dgm:pt modelId="{8D82EE8F-F3E6-4E5E-8087-A3E1B6EA910A}" type="sibTrans" cxnId="{CDD10858-4438-45D2-BCB1-BE94F5EA330C}">
      <dgm:prSet/>
      <dgm:spPr/>
      <dgm:t>
        <a:bodyPr/>
        <a:lstStyle/>
        <a:p>
          <a:endParaRPr lang="LID4096"/>
        </a:p>
      </dgm:t>
    </dgm:pt>
    <dgm:pt modelId="{0ADDEED9-1EAA-460A-AAB5-FFCC3D2A375E}">
      <dgm:prSet custT="1"/>
      <dgm:spPr/>
      <dgm:t>
        <a:bodyPr/>
        <a:lstStyle/>
        <a:p>
          <a:r>
            <a:rPr lang="en-US" sz="1600" b="1" dirty="0"/>
            <a:t>2. Parsing and Structuring the JSON Data</a:t>
          </a:r>
          <a:endParaRPr lang="ru-UA" sz="1600" b="1" dirty="0"/>
        </a:p>
      </dgm:t>
    </dgm:pt>
    <dgm:pt modelId="{628958D4-DA9D-4156-B208-6125EBB1B0CA}" type="parTrans" cxnId="{1F9465FF-46C2-4F62-8EFC-D2BEBB4C251A}">
      <dgm:prSet/>
      <dgm:spPr/>
      <dgm:t>
        <a:bodyPr/>
        <a:lstStyle/>
        <a:p>
          <a:endParaRPr lang="LID4096"/>
        </a:p>
      </dgm:t>
    </dgm:pt>
    <dgm:pt modelId="{5D8885E9-4977-43E8-B7EA-E4840C003828}" type="sibTrans" cxnId="{1F9465FF-46C2-4F62-8EFC-D2BEBB4C251A}">
      <dgm:prSet/>
      <dgm:spPr/>
      <dgm:t>
        <a:bodyPr/>
        <a:lstStyle/>
        <a:p>
          <a:endParaRPr lang="LID4096"/>
        </a:p>
      </dgm:t>
    </dgm:pt>
    <dgm:pt modelId="{147E85C1-8449-4ECF-B7DF-129F0A377ABC}">
      <dgm:prSet custT="1"/>
      <dgm:spPr/>
      <dgm:t>
        <a:bodyPr/>
        <a:lstStyle/>
        <a:p>
          <a:r>
            <a:rPr lang="en-US" sz="1600" b="1" dirty="0"/>
            <a:t>3. Filtering and Cleaning the Data</a:t>
          </a:r>
          <a:endParaRPr lang="ru-UA" sz="1600" b="1" dirty="0"/>
        </a:p>
      </dgm:t>
    </dgm:pt>
    <dgm:pt modelId="{7557478F-6412-4310-8788-5FACD1C6AD43}" type="parTrans" cxnId="{8316279D-3C26-4F67-918E-6A691D119F6E}">
      <dgm:prSet/>
      <dgm:spPr/>
      <dgm:t>
        <a:bodyPr/>
        <a:lstStyle/>
        <a:p>
          <a:endParaRPr lang="LID4096"/>
        </a:p>
      </dgm:t>
    </dgm:pt>
    <dgm:pt modelId="{073D433A-1268-4A0A-8D33-5E4D3393EE8E}" type="sibTrans" cxnId="{8316279D-3C26-4F67-918E-6A691D119F6E}">
      <dgm:prSet/>
      <dgm:spPr/>
      <dgm:t>
        <a:bodyPr/>
        <a:lstStyle/>
        <a:p>
          <a:endParaRPr lang="LID4096"/>
        </a:p>
      </dgm:t>
    </dgm:pt>
    <dgm:pt modelId="{B72EA4BD-73BD-48C8-8C0E-12E93091971D}">
      <dgm:prSet custT="1"/>
      <dgm:spPr/>
      <dgm:t>
        <a:bodyPr/>
        <a:lstStyle/>
        <a:p>
          <a:r>
            <a:rPr lang="en-US" sz="1600" b="1"/>
            <a:t>4. Transforming and Restricting Data</a:t>
          </a:r>
          <a:endParaRPr lang="ru-UA" sz="1600" b="1"/>
        </a:p>
      </dgm:t>
    </dgm:pt>
    <dgm:pt modelId="{9280DB80-7624-4B62-A933-65D727DF0CDB}" type="parTrans" cxnId="{8D7A56CD-29C3-49FC-9F65-B18DCD6A28F0}">
      <dgm:prSet/>
      <dgm:spPr/>
      <dgm:t>
        <a:bodyPr/>
        <a:lstStyle/>
        <a:p>
          <a:endParaRPr lang="LID4096"/>
        </a:p>
      </dgm:t>
    </dgm:pt>
    <dgm:pt modelId="{1F9A4802-3838-4CCA-9538-A82FBA8B5C9F}" type="sibTrans" cxnId="{8D7A56CD-29C3-49FC-9F65-B18DCD6A28F0}">
      <dgm:prSet/>
      <dgm:spPr/>
      <dgm:t>
        <a:bodyPr/>
        <a:lstStyle/>
        <a:p>
          <a:endParaRPr lang="LID4096"/>
        </a:p>
      </dgm:t>
    </dgm:pt>
    <dgm:pt modelId="{813EA258-3E08-4664-B03E-6C1EE3F457B7}">
      <dgm:prSet custT="1"/>
      <dgm:spPr/>
      <dgm:t>
        <a:bodyPr/>
        <a:lstStyle/>
        <a:p>
          <a:r>
            <a:rPr lang="en-US" sz="1600" b="1"/>
            <a:t>5. Retrieving Additional Information from API</a:t>
          </a:r>
          <a:endParaRPr lang="ru-UA" sz="1600" b="1"/>
        </a:p>
      </dgm:t>
    </dgm:pt>
    <dgm:pt modelId="{07C48E6C-F8E2-49A7-97AB-E4A1DC8DD5DC}" type="parTrans" cxnId="{3E58E4A5-553A-4608-9981-30B7243D3F92}">
      <dgm:prSet/>
      <dgm:spPr/>
      <dgm:t>
        <a:bodyPr/>
        <a:lstStyle/>
        <a:p>
          <a:endParaRPr lang="LID4096"/>
        </a:p>
      </dgm:t>
    </dgm:pt>
    <dgm:pt modelId="{EABD8311-22FE-4A3E-973B-D4BBBF39840E}" type="sibTrans" cxnId="{3E58E4A5-553A-4608-9981-30B7243D3F92}">
      <dgm:prSet/>
      <dgm:spPr/>
      <dgm:t>
        <a:bodyPr/>
        <a:lstStyle/>
        <a:p>
          <a:endParaRPr lang="LID4096"/>
        </a:p>
      </dgm:t>
    </dgm:pt>
    <dgm:pt modelId="{AC3EA301-66D3-43EE-B232-D49D1D0809B4}">
      <dgm:prSet custT="1"/>
      <dgm:spPr/>
      <dgm:t>
        <a:bodyPr/>
        <a:lstStyle/>
        <a:p>
          <a:r>
            <a:rPr lang="en-US" sz="1600" b="1"/>
            <a:t>6. Creating the Final Structured Dataset</a:t>
          </a:r>
          <a:endParaRPr lang="ru-UA" sz="1600" b="1"/>
        </a:p>
      </dgm:t>
    </dgm:pt>
    <dgm:pt modelId="{29C84F47-CF24-418D-BE13-8617D2311A1D}" type="parTrans" cxnId="{2D0A31B1-A6B2-4B30-8252-4F6B11C70604}">
      <dgm:prSet/>
      <dgm:spPr/>
      <dgm:t>
        <a:bodyPr/>
        <a:lstStyle/>
        <a:p>
          <a:endParaRPr lang="LID4096"/>
        </a:p>
      </dgm:t>
    </dgm:pt>
    <dgm:pt modelId="{E867FB71-0EBC-4B97-9E7C-4F1DE3F543DC}" type="sibTrans" cxnId="{2D0A31B1-A6B2-4B30-8252-4F6B11C70604}">
      <dgm:prSet/>
      <dgm:spPr/>
      <dgm:t>
        <a:bodyPr/>
        <a:lstStyle/>
        <a:p>
          <a:endParaRPr lang="LID4096"/>
        </a:p>
      </dgm:t>
    </dgm:pt>
    <dgm:pt modelId="{D27BD798-CB09-4C9E-90F1-723F2029E27C}" type="pres">
      <dgm:prSet presAssocID="{84F487FE-1EC3-4F48-8436-85A816E00EAC}" presName="compositeShape" presStyleCnt="0">
        <dgm:presLayoutVars>
          <dgm:dir/>
          <dgm:resizeHandles/>
        </dgm:presLayoutVars>
      </dgm:prSet>
      <dgm:spPr/>
    </dgm:pt>
    <dgm:pt modelId="{69AC5A51-C959-4776-A962-B3E29EDAB567}" type="pres">
      <dgm:prSet presAssocID="{84F487FE-1EC3-4F48-8436-85A816E00EAC}" presName="pyramid" presStyleLbl="node1" presStyleIdx="0" presStyleCnt="1" custLinFactNeighborX="-30125" custLinFactNeighborY="12"/>
      <dgm:spPr/>
    </dgm:pt>
    <dgm:pt modelId="{CF37D227-D811-4BE4-9C6E-AC7DA0E8A08E}" type="pres">
      <dgm:prSet presAssocID="{84F487FE-1EC3-4F48-8436-85A816E00EAC}" presName="theList" presStyleCnt="0"/>
      <dgm:spPr/>
    </dgm:pt>
    <dgm:pt modelId="{04E84A83-B162-49A9-B523-0B6C56EB77C0}" type="pres">
      <dgm:prSet presAssocID="{27E9D1B7-3108-4FAC-90A4-017ED954CADA}" presName="aNode" presStyleLbl="fgAcc1" presStyleIdx="0" presStyleCnt="6">
        <dgm:presLayoutVars>
          <dgm:bulletEnabled val="1"/>
        </dgm:presLayoutVars>
      </dgm:prSet>
      <dgm:spPr/>
    </dgm:pt>
    <dgm:pt modelId="{0A37EBE9-F1BE-4BB4-9DAE-93DECDF5FF8F}" type="pres">
      <dgm:prSet presAssocID="{27E9D1B7-3108-4FAC-90A4-017ED954CADA}" presName="aSpace" presStyleCnt="0"/>
      <dgm:spPr/>
    </dgm:pt>
    <dgm:pt modelId="{BF75DD9F-81DA-441F-9A8F-30BE815B1C03}" type="pres">
      <dgm:prSet presAssocID="{0ADDEED9-1EAA-460A-AAB5-FFCC3D2A375E}" presName="aNode" presStyleLbl="fgAcc1" presStyleIdx="1" presStyleCnt="6">
        <dgm:presLayoutVars>
          <dgm:bulletEnabled val="1"/>
        </dgm:presLayoutVars>
      </dgm:prSet>
      <dgm:spPr/>
    </dgm:pt>
    <dgm:pt modelId="{08EDD750-51A1-4FFB-B80E-C598515F4BFA}" type="pres">
      <dgm:prSet presAssocID="{0ADDEED9-1EAA-460A-AAB5-FFCC3D2A375E}" presName="aSpace" presStyleCnt="0"/>
      <dgm:spPr/>
    </dgm:pt>
    <dgm:pt modelId="{DC8EDB61-23FB-4E04-8710-5286B8D899A7}" type="pres">
      <dgm:prSet presAssocID="{147E85C1-8449-4ECF-B7DF-129F0A377ABC}" presName="aNode" presStyleLbl="fgAcc1" presStyleIdx="2" presStyleCnt="6">
        <dgm:presLayoutVars>
          <dgm:bulletEnabled val="1"/>
        </dgm:presLayoutVars>
      </dgm:prSet>
      <dgm:spPr/>
    </dgm:pt>
    <dgm:pt modelId="{2E969BC2-EE65-451A-9E9C-5615B6672912}" type="pres">
      <dgm:prSet presAssocID="{147E85C1-8449-4ECF-B7DF-129F0A377ABC}" presName="aSpace" presStyleCnt="0"/>
      <dgm:spPr/>
    </dgm:pt>
    <dgm:pt modelId="{626F2462-EE16-4B6A-9D52-1286465174ED}" type="pres">
      <dgm:prSet presAssocID="{B72EA4BD-73BD-48C8-8C0E-12E93091971D}" presName="aNode" presStyleLbl="fgAcc1" presStyleIdx="3" presStyleCnt="6">
        <dgm:presLayoutVars>
          <dgm:bulletEnabled val="1"/>
        </dgm:presLayoutVars>
      </dgm:prSet>
      <dgm:spPr/>
    </dgm:pt>
    <dgm:pt modelId="{9614B930-7643-4200-80BB-A295D48A227E}" type="pres">
      <dgm:prSet presAssocID="{B72EA4BD-73BD-48C8-8C0E-12E93091971D}" presName="aSpace" presStyleCnt="0"/>
      <dgm:spPr/>
    </dgm:pt>
    <dgm:pt modelId="{85065F8B-5957-451A-AC0A-29CFF8A61CB5}" type="pres">
      <dgm:prSet presAssocID="{813EA258-3E08-4664-B03E-6C1EE3F457B7}" presName="aNode" presStyleLbl="fgAcc1" presStyleIdx="4" presStyleCnt="6">
        <dgm:presLayoutVars>
          <dgm:bulletEnabled val="1"/>
        </dgm:presLayoutVars>
      </dgm:prSet>
      <dgm:spPr/>
    </dgm:pt>
    <dgm:pt modelId="{ED624834-5416-44C2-98EA-A1BB37443365}" type="pres">
      <dgm:prSet presAssocID="{813EA258-3E08-4664-B03E-6C1EE3F457B7}" presName="aSpace" presStyleCnt="0"/>
      <dgm:spPr/>
    </dgm:pt>
    <dgm:pt modelId="{E8B95820-11AF-4A5E-A621-98629173A9CE}" type="pres">
      <dgm:prSet presAssocID="{AC3EA301-66D3-43EE-B232-D49D1D0809B4}" presName="aNode" presStyleLbl="fgAcc1" presStyleIdx="5" presStyleCnt="6">
        <dgm:presLayoutVars>
          <dgm:bulletEnabled val="1"/>
        </dgm:presLayoutVars>
      </dgm:prSet>
      <dgm:spPr/>
    </dgm:pt>
    <dgm:pt modelId="{8B7070BC-1EA0-4C67-BE77-42E9CD90C114}" type="pres">
      <dgm:prSet presAssocID="{AC3EA301-66D3-43EE-B232-D49D1D0809B4}" presName="aSpace" presStyleCnt="0"/>
      <dgm:spPr/>
    </dgm:pt>
  </dgm:ptLst>
  <dgm:cxnLst>
    <dgm:cxn modelId="{C72CBA00-8D7E-4C31-8091-540DF9D75495}" type="presOf" srcId="{84F487FE-1EC3-4F48-8436-85A816E00EAC}" destId="{D27BD798-CB09-4C9E-90F1-723F2029E27C}" srcOrd="0" destOrd="0" presId="urn:microsoft.com/office/officeart/2005/8/layout/pyramid2"/>
    <dgm:cxn modelId="{20321A2D-7B43-4064-9E0D-38F6B8A6DB53}" type="presOf" srcId="{147E85C1-8449-4ECF-B7DF-129F0A377ABC}" destId="{DC8EDB61-23FB-4E04-8710-5286B8D899A7}" srcOrd="0" destOrd="0" presId="urn:microsoft.com/office/officeart/2005/8/layout/pyramid2"/>
    <dgm:cxn modelId="{EBACB248-963E-49ED-A9B4-EDDF7FCF58C9}" type="presOf" srcId="{B72EA4BD-73BD-48C8-8C0E-12E93091971D}" destId="{626F2462-EE16-4B6A-9D52-1286465174ED}" srcOrd="0" destOrd="0" presId="urn:microsoft.com/office/officeart/2005/8/layout/pyramid2"/>
    <dgm:cxn modelId="{CDD10858-4438-45D2-BCB1-BE94F5EA330C}" srcId="{84F487FE-1EC3-4F48-8436-85A816E00EAC}" destId="{27E9D1B7-3108-4FAC-90A4-017ED954CADA}" srcOrd="0" destOrd="0" parTransId="{0CF65AF0-388B-4ADD-BC6E-506E789B3C61}" sibTransId="{8D82EE8F-F3E6-4E5E-8087-A3E1B6EA910A}"/>
    <dgm:cxn modelId="{B889788C-D06D-4EFC-82E7-D68D58CC7562}" type="presOf" srcId="{813EA258-3E08-4664-B03E-6C1EE3F457B7}" destId="{85065F8B-5957-451A-AC0A-29CFF8A61CB5}" srcOrd="0" destOrd="0" presId="urn:microsoft.com/office/officeart/2005/8/layout/pyramid2"/>
    <dgm:cxn modelId="{8316279D-3C26-4F67-918E-6A691D119F6E}" srcId="{84F487FE-1EC3-4F48-8436-85A816E00EAC}" destId="{147E85C1-8449-4ECF-B7DF-129F0A377ABC}" srcOrd="2" destOrd="0" parTransId="{7557478F-6412-4310-8788-5FACD1C6AD43}" sibTransId="{073D433A-1268-4A0A-8D33-5E4D3393EE8E}"/>
    <dgm:cxn modelId="{3E58E4A5-553A-4608-9981-30B7243D3F92}" srcId="{84F487FE-1EC3-4F48-8436-85A816E00EAC}" destId="{813EA258-3E08-4664-B03E-6C1EE3F457B7}" srcOrd="4" destOrd="0" parTransId="{07C48E6C-F8E2-49A7-97AB-E4A1DC8DD5DC}" sibTransId="{EABD8311-22FE-4A3E-973B-D4BBBF39840E}"/>
    <dgm:cxn modelId="{27889DA7-6746-441F-AC70-743C916FFF0B}" type="presOf" srcId="{27E9D1B7-3108-4FAC-90A4-017ED954CADA}" destId="{04E84A83-B162-49A9-B523-0B6C56EB77C0}" srcOrd="0" destOrd="0" presId="urn:microsoft.com/office/officeart/2005/8/layout/pyramid2"/>
    <dgm:cxn modelId="{2D0A31B1-A6B2-4B30-8252-4F6B11C70604}" srcId="{84F487FE-1EC3-4F48-8436-85A816E00EAC}" destId="{AC3EA301-66D3-43EE-B232-D49D1D0809B4}" srcOrd="5" destOrd="0" parTransId="{29C84F47-CF24-418D-BE13-8617D2311A1D}" sibTransId="{E867FB71-0EBC-4B97-9E7C-4F1DE3F543DC}"/>
    <dgm:cxn modelId="{8D7A56CD-29C3-49FC-9F65-B18DCD6A28F0}" srcId="{84F487FE-1EC3-4F48-8436-85A816E00EAC}" destId="{B72EA4BD-73BD-48C8-8C0E-12E93091971D}" srcOrd="3" destOrd="0" parTransId="{9280DB80-7624-4B62-A933-65D727DF0CDB}" sibTransId="{1F9A4802-3838-4CCA-9538-A82FBA8B5C9F}"/>
    <dgm:cxn modelId="{B389A5D2-1533-413D-928F-FB6CBE447619}" type="presOf" srcId="{0ADDEED9-1EAA-460A-AAB5-FFCC3D2A375E}" destId="{BF75DD9F-81DA-441F-9A8F-30BE815B1C03}" srcOrd="0" destOrd="0" presId="urn:microsoft.com/office/officeart/2005/8/layout/pyramid2"/>
    <dgm:cxn modelId="{A9F818E3-BEA1-46F2-BE18-1B8CF4635916}" type="presOf" srcId="{AC3EA301-66D3-43EE-B232-D49D1D0809B4}" destId="{E8B95820-11AF-4A5E-A621-98629173A9CE}" srcOrd="0" destOrd="0" presId="urn:microsoft.com/office/officeart/2005/8/layout/pyramid2"/>
    <dgm:cxn modelId="{1F9465FF-46C2-4F62-8EFC-D2BEBB4C251A}" srcId="{84F487FE-1EC3-4F48-8436-85A816E00EAC}" destId="{0ADDEED9-1EAA-460A-AAB5-FFCC3D2A375E}" srcOrd="1" destOrd="0" parTransId="{628958D4-DA9D-4156-B208-6125EBB1B0CA}" sibTransId="{5D8885E9-4977-43E8-B7EA-E4840C003828}"/>
    <dgm:cxn modelId="{7F7A165C-BF7D-4957-8F62-04F1AEEDE19B}" type="presParOf" srcId="{D27BD798-CB09-4C9E-90F1-723F2029E27C}" destId="{69AC5A51-C959-4776-A962-B3E29EDAB567}" srcOrd="0" destOrd="0" presId="urn:microsoft.com/office/officeart/2005/8/layout/pyramid2"/>
    <dgm:cxn modelId="{5D0D886D-B876-4F99-83AC-81448C991E3A}" type="presParOf" srcId="{D27BD798-CB09-4C9E-90F1-723F2029E27C}" destId="{CF37D227-D811-4BE4-9C6E-AC7DA0E8A08E}" srcOrd="1" destOrd="0" presId="urn:microsoft.com/office/officeart/2005/8/layout/pyramid2"/>
    <dgm:cxn modelId="{8E2DE7F2-443B-47A1-A719-959BCAF708AA}" type="presParOf" srcId="{CF37D227-D811-4BE4-9C6E-AC7DA0E8A08E}" destId="{04E84A83-B162-49A9-B523-0B6C56EB77C0}" srcOrd="0" destOrd="0" presId="urn:microsoft.com/office/officeart/2005/8/layout/pyramid2"/>
    <dgm:cxn modelId="{E3249586-4EB9-4BD0-A9EC-768A374F4E82}" type="presParOf" srcId="{CF37D227-D811-4BE4-9C6E-AC7DA0E8A08E}" destId="{0A37EBE9-F1BE-4BB4-9DAE-93DECDF5FF8F}" srcOrd="1" destOrd="0" presId="urn:microsoft.com/office/officeart/2005/8/layout/pyramid2"/>
    <dgm:cxn modelId="{13ACA712-1009-42BB-8A37-7EB7E2B1CE62}" type="presParOf" srcId="{CF37D227-D811-4BE4-9C6E-AC7DA0E8A08E}" destId="{BF75DD9F-81DA-441F-9A8F-30BE815B1C03}" srcOrd="2" destOrd="0" presId="urn:microsoft.com/office/officeart/2005/8/layout/pyramid2"/>
    <dgm:cxn modelId="{B0EA601F-B275-44A5-9DFD-8D7203DEBEE6}" type="presParOf" srcId="{CF37D227-D811-4BE4-9C6E-AC7DA0E8A08E}" destId="{08EDD750-51A1-4FFB-B80E-C598515F4BFA}" srcOrd="3" destOrd="0" presId="urn:microsoft.com/office/officeart/2005/8/layout/pyramid2"/>
    <dgm:cxn modelId="{EB5D2C91-733D-4053-B40F-66D5A99B1391}" type="presParOf" srcId="{CF37D227-D811-4BE4-9C6E-AC7DA0E8A08E}" destId="{DC8EDB61-23FB-4E04-8710-5286B8D899A7}" srcOrd="4" destOrd="0" presId="urn:microsoft.com/office/officeart/2005/8/layout/pyramid2"/>
    <dgm:cxn modelId="{A80372FA-DB25-4BF9-B9A9-0AC387E3A919}" type="presParOf" srcId="{CF37D227-D811-4BE4-9C6E-AC7DA0E8A08E}" destId="{2E969BC2-EE65-451A-9E9C-5615B6672912}" srcOrd="5" destOrd="0" presId="urn:microsoft.com/office/officeart/2005/8/layout/pyramid2"/>
    <dgm:cxn modelId="{A66071CE-B4CC-4A49-BCF5-59FC3DCDD82F}" type="presParOf" srcId="{CF37D227-D811-4BE4-9C6E-AC7DA0E8A08E}" destId="{626F2462-EE16-4B6A-9D52-1286465174ED}" srcOrd="6" destOrd="0" presId="urn:microsoft.com/office/officeart/2005/8/layout/pyramid2"/>
    <dgm:cxn modelId="{E2B140D4-9E8E-4315-A92E-073B489E118F}" type="presParOf" srcId="{CF37D227-D811-4BE4-9C6E-AC7DA0E8A08E}" destId="{9614B930-7643-4200-80BB-A295D48A227E}" srcOrd="7" destOrd="0" presId="urn:microsoft.com/office/officeart/2005/8/layout/pyramid2"/>
    <dgm:cxn modelId="{5B1B3917-EF19-41E0-A004-8E37B4E7BCA1}" type="presParOf" srcId="{CF37D227-D811-4BE4-9C6E-AC7DA0E8A08E}" destId="{85065F8B-5957-451A-AC0A-29CFF8A61CB5}" srcOrd="8" destOrd="0" presId="urn:microsoft.com/office/officeart/2005/8/layout/pyramid2"/>
    <dgm:cxn modelId="{AF270C80-36E3-4B7E-82C5-AAF844F60C06}" type="presParOf" srcId="{CF37D227-D811-4BE4-9C6E-AC7DA0E8A08E}" destId="{ED624834-5416-44C2-98EA-A1BB37443365}" srcOrd="9" destOrd="0" presId="urn:microsoft.com/office/officeart/2005/8/layout/pyramid2"/>
    <dgm:cxn modelId="{DFCBCEEF-6903-4194-90FA-A6F9AFA15560}" type="presParOf" srcId="{CF37D227-D811-4BE4-9C6E-AC7DA0E8A08E}" destId="{E8B95820-11AF-4A5E-A621-98629173A9CE}" srcOrd="10" destOrd="0" presId="urn:microsoft.com/office/officeart/2005/8/layout/pyramid2"/>
    <dgm:cxn modelId="{BE87D5DB-B59C-40BB-A1B6-EA435DA6ED46}" type="presParOf" srcId="{CF37D227-D811-4BE4-9C6E-AC7DA0E8A08E}" destId="{8B7070BC-1EA0-4C67-BE77-42E9CD90C114}" srcOrd="11"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BD8192-6842-4E61-8FA4-9AB6FCBF5DF1}"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LID4096"/>
        </a:p>
      </dgm:t>
    </dgm:pt>
    <dgm:pt modelId="{7190C3C0-B25C-47E6-8E5C-688400B56DFD}">
      <dgm:prSet/>
      <dgm:spPr/>
      <dgm:t>
        <a:bodyPr/>
        <a:lstStyle/>
        <a:p>
          <a:r>
            <a:rPr lang="en-US" b="1" dirty="0"/>
            <a:t>1. Request the Wikipedia Page</a:t>
          </a:r>
          <a:endParaRPr lang="ru-UA" dirty="0"/>
        </a:p>
      </dgm:t>
    </dgm:pt>
    <dgm:pt modelId="{9F71661C-F58B-45CE-8CC5-0741DA5ABF93}" type="parTrans" cxnId="{5E6961A2-F930-40A3-95E7-5A57F1F0ABD9}">
      <dgm:prSet/>
      <dgm:spPr/>
      <dgm:t>
        <a:bodyPr/>
        <a:lstStyle/>
        <a:p>
          <a:endParaRPr lang="LID4096"/>
        </a:p>
      </dgm:t>
    </dgm:pt>
    <dgm:pt modelId="{8CF968F9-A834-4B25-827D-EB9E568776BF}" type="sibTrans" cxnId="{5E6961A2-F930-40A3-95E7-5A57F1F0ABD9}">
      <dgm:prSet/>
      <dgm:spPr/>
      <dgm:t>
        <a:bodyPr/>
        <a:lstStyle/>
        <a:p>
          <a:endParaRPr lang="LID4096"/>
        </a:p>
      </dgm:t>
    </dgm:pt>
    <dgm:pt modelId="{A5770D3F-08E7-4779-8817-5731E2C73CDE}">
      <dgm:prSet/>
      <dgm:spPr/>
      <dgm:t>
        <a:bodyPr/>
        <a:lstStyle/>
        <a:p>
          <a:r>
            <a:rPr lang="en-US" b="1" dirty="0"/>
            <a:t>2. Extract Column Names from Table Header</a:t>
          </a:r>
          <a:endParaRPr lang="ru-UA" dirty="0"/>
        </a:p>
      </dgm:t>
    </dgm:pt>
    <dgm:pt modelId="{D304C4F1-E121-4A1D-861C-C25A53E8433A}" type="parTrans" cxnId="{E9623E5C-723A-4206-9305-1B79D059A2A4}">
      <dgm:prSet/>
      <dgm:spPr/>
      <dgm:t>
        <a:bodyPr/>
        <a:lstStyle/>
        <a:p>
          <a:endParaRPr lang="LID4096"/>
        </a:p>
      </dgm:t>
    </dgm:pt>
    <dgm:pt modelId="{D24292CE-87D4-47C5-A610-331802889722}" type="sibTrans" cxnId="{E9623E5C-723A-4206-9305-1B79D059A2A4}">
      <dgm:prSet/>
      <dgm:spPr/>
      <dgm:t>
        <a:bodyPr/>
        <a:lstStyle/>
        <a:p>
          <a:endParaRPr lang="LID4096"/>
        </a:p>
      </dgm:t>
    </dgm:pt>
    <dgm:pt modelId="{95AFB6EF-360E-4B81-90D6-C9362E929BDC}">
      <dgm:prSet/>
      <dgm:spPr/>
      <dgm:t>
        <a:bodyPr/>
        <a:lstStyle/>
        <a:p>
          <a:r>
            <a:rPr lang="en-US" b="1" dirty="0"/>
            <a:t>3. Create and Initialize Data Dictionary</a:t>
          </a:r>
          <a:endParaRPr lang="ru-UA" dirty="0"/>
        </a:p>
      </dgm:t>
    </dgm:pt>
    <dgm:pt modelId="{2C31E018-8EF9-4D7B-9ED1-D9379DA12BA9}" type="parTrans" cxnId="{294FE760-A8C7-4DB1-A957-9F2DEB2E478F}">
      <dgm:prSet/>
      <dgm:spPr/>
      <dgm:t>
        <a:bodyPr/>
        <a:lstStyle/>
        <a:p>
          <a:endParaRPr lang="LID4096"/>
        </a:p>
      </dgm:t>
    </dgm:pt>
    <dgm:pt modelId="{279E199F-6A5F-4512-8471-0072C5D75417}" type="sibTrans" cxnId="{294FE760-A8C7-4DB1-A957-9F2DEB2E478F}">
      <dgm:prSet/>
      <dgm:spPr/>
      <dgm:t>
        <a:bodyPr/>
        <a:lstStyle/>
        <a:p>
          <a:endParaRPr lang="LID4096"/>
        </a:p>
      </dgm:t>
    </dgm:pt>
    <dgm:pt modelId="{9FD2B228-73E4-4C72-A09A-81C695864204}">
      <dgm:prSet/>
      <dgm:spPr/>
      <dgm:t>
        <a:bodyPr/>
        <a:lstStyle/>
        <a:p>
          <a:r>
            <a:rPr lang="en-US" b="1" dirty="0"/>
            <a:t>4. Parse Table Rows and Extract Data</a:t>
          </a:r>
          <a:endParaRPr lang="ru-UA" dirty="0"/>
        </a:p>
      </dgm:t>
    </dgm:pt>
    <dgm:pt modelId="{0BD30DAD-D5A8-4018-B87F-120920878BD0}" type="parTrans" cxnId="{1B3ACF20-7EA5-4C51-83E4-632EA0EF8FC2}">
      <dgm:prSet/>
      <dgm:spPr/>
      <dgm:t>
        <a:bodyPr/>
        <a:lstStyle/>
        <a:p>
          <a:endParaRPr lang="LID4096"/>
        </a:p>
      </dgm:t>
    </dgm:pt>
    <dgm:pt modelId="{7D0808DB-8705-49CB-9D3E-9C046338E720}" type="sibTrans" cxnId="{1B3ACF20-7EA5-4C51-83E4-632EA0EF8FC2}">
      <dgm:prSet/>
      <dgm:spPr/>
      <dgm:t>
        <a:bodyPr/>
        <a:lstStyle/>
        <a:p>
          <a:endParaRPr lang="LID4096"/>
        </a:p>
      </dgm:t>
    </dgm:pt>
    <dgm:pt modelId="{35DCEAF5-573F-443C-8C52-37196518745C}">
      <dgm:prSet/>
      <dgm:spPr/>
      <dgm:t>
        <a:bodyPr/>
        <a:lstStyle/>
        <a:p>
          <a:r>
            <a:rPr lang="en-US" b="1" dirty="0"/>
            <a:t>5.Convert Dictionary to </a:t>
          </a:r>
          <a:r>
            <a:rPr lang="en-US" b="1" dirty="0" err="1"/>
            <a:t>DataFrame</a:t>
          </a:r>
          <a:endParaRPr lang="ru-UA" dirty="0"/>
        </a:p>
      </dgm:t>
    </dgm:pt>
    <dgm:pt modelId="{DED14B2A-62B4-4524-A519-62AA1A90150C}" type="parTrans" cxnId="{B9B1F48B-2765-4FA1-AA5D-E2DC65A949DF}">
      <dgm:prSet/>
      <dgm:spPr/>
      <dgm:t>
        <a:bodyPr/>
        <a:lstStyle/>
        <a:p>
          <a:endParaRPr lang="LID4096"/>
        </a:p>
      </dgm:t>
    </dgm:pt>
    <dgm:pt modelId="{2B7A99D9-3EF1-4CF0-81EB-35F11539676C}" type="sibTrans" cxnId="{B9B1F48B-2765-4FA1-AA5D-E2DC65A949DF}">
      <dgm:prSet/>
      <dgm:spPr/>
      <dgm:t>
        <a:bodyPr/>
        <a:lstStyle/>
        <a:p>
          <a:endParaRPr lang="LID4096"/>
        </a:p>
      </dgm:t>
    </dgm:pt>
    <dgm:pt modelId="{8A43DB68-B0BF-4767-9439-E7AD1A267742}" type="pres">
      <dgm:prSet presAssocID="{64BD8192-6842-4E61-8FA4-9AB6FCBF5DF1}" presName="compositeShape" presStyleCnt="0">
        <dgm:presLayoutVars>
          <dgm:dir/>
          <dgm:resizeHandles/>
        </dgm:presLayoutVars>
      </dgm:prSet>
      <dgm:spPr/>
    </dgm:pt>
    <dgm:pt modelId="{BBC3DF03-80CB-482F-8763-2E92BA7E1722}" type="pres">
      <dgm:prSet presAssocID="{64BD8192-6842-4E61-8FA4-9AB6FCBF5DF1}" presName="pyramid" presStyleLbl="node1" presStyleIdx="0" presStyleCnt="1"/>
      <dgm:spPr/>
    </dgm:pt>
    <dgm:pt modelId="{1EEC5387-9936-495E-955B-2C5C490EF13D}" type="pres">
      <dgm:prSet presAssocID="{64BD8192-6842-4E61-8FA4-9AB6FCBF5DF1}" presName="theList" presStyleCnt="0"/>
      <dgm:spPr/>
    </dgm:pt>
    <dgm:pt modelId="{E0F08DDA-2675-4CAC-815A-A23EDCC78ED4}" type="pres">
      <dgm:prSet presAssocID="{7190C3C0-B25C-47E6-8E5C-688400B56DFD}" presName="aNode" presStyleLbl="fgAcc1" presStyleIdx="0" presStyleCnt="5">
        <dgm:presLayoutVars>
          <dgm:bulletEnabled val="1"/>
        </dgm:presLayoutVars>
      </dgm:prSet>
      <dgm:spPr/>
    </dgm:pt>
    <dgm:pt modelId="{F157F364-7E10-40D0-9E49-707A93722129}" type="pres">
      <dgm:prSet presAssocID="{7190C3C0-B25C-47E6-8E5C-688400B56DFD}" presName="aSpace" presStyleCnt="0"/>
      <dgm:spPr/>
    </dgm:pt>
    <dgm:pt modelId="{77FB6772-26DA-4B3D-8981-4E5655ADE637}" type="pres">
      <dgm:prSet presAssocID="{A5770D3F-08E7-4779-8817-5731E2C73CDE}" presName="aNode" presStyleLbl="fgAcc1" presStyleIdx="1" presStyleCnt="5">
        <dgm:presLayoutVars>
          <dgm:bulletEnabled val="1"/>
        </dgm:presLayoutVars>
      </dgm:prSet>
      <dgm:spPr/>
    </dgm:pt>
    <dgm:pt modelId="{3A2B4233-72A6-4FB2-853D-C03C98B66DB6}" type="pres">
      <dgm:prSet presAssocID="{A5770D3F-08E7-4779-8817-5731E2C73CDE}" presName="aSpace" presStyleCnt="0"/>
      <dgm:spPr/>
    </dgm:pt>
    <dgm:pt modelId="{5BD8AE23-131A-44AE-8883-6F48141449D7}" type="pres">
      <dgm:prSet presAssocID="{95AFB6EF-360E-4B81-90D6-C9362E929BDC}" presName="aNode" presStyleLbl="fgAcc1" presStyleIdx="2" presStyleCnt="5">
        <dgm:presLayoutVars>
          <dgm:bulletEnabled val="1"/>
        </dgm:presLayoutVars>
      </dgm:prSet>
      <dgm:spPr/>
    </dgm:pt>
    <dgm:pt modelId="{54928B26-AD17-4860-A3F9-1D080B1676E8}" type="pres">
      <dgm:prSet presAssocID="{95AFB6EF-360E-4B81-90D6-C9362E929BDC}" presName="aSpace" presStyleCnt="0"/>
      <dgm:spPr/>
    </dgm:pt>
    <dgm:pt modelId="{B498F885-3E18-47AC-BCA8-893A792C2C92}" type="pres">
      <dgm:prSet presAssocID="{9FD2B228-73E4-4C72-A09A-81C695864204}" presName="aNode" presStyleLbl="fgAcc1" presStyleIdx="3" presStyleCnt="5">
        <dgm:presLayoutVars>
          <dgm:bulletEnabled val="1"/>
        </dgm:presLayoutVars>
      </dgm:prSet>
      <dgm:spPr/>
    </dgm:pt>
    <dgm:pt modelId="{51D0507F-E439-46EA-AB06-A8FACFF4A2E5}" type="pres">
      <dgm:prSet presAssocID="{9FD2B228-73E4-4C72-A09A-81C695864204}" presName="aSpace" presStyleCnt="0"/>
      <dgm:spPr/>
    </dgm:pt>
    <dgm:pt modelId="{24D14148-37DD-40B6-AAD8-0B8A3D3CE73B}" type="pres">
      <dgm:prSet presAssocID="{35DCEAF5-573F-443C-8C52-37196518745C}" presName="aNode" presStyleLbl="fgAcc1" presStyleIdx="4" presStyleCnt="5">
        <dgm:presLayoutVars>
          <dgm:bulletEnabled val="1"/>
        </dgm:presLayoutVars>
      </dgm:prSet>
      <dgm:spPr/>
    </dgm:pt>
    <dgm:pt modelId="{9805BB3F-FC8C-471D-81F3-F5C6BDD237E2}" type="pres">
      <dgm:prSet presAssocID="{35DCEAF5-573F-443C-8C52-37196518745C}" presName="aSpace" presStyleCnt="0"/>
      <dgm:spPr/>
    </dgm:pt>
  </dgm:ptLst>
  <dgm:cxnLst>
    <dgm:cxn modelId="{F3E3C60E-A7AC-4971-AA43-694D88EAE421}" type="presOf" srcId="{A5770D3F-08E7-4779-8817-5731E2C73CDE}" destId="{77FB6772-26DA-4B3D-8981-4E5655ADE637}" srcOrd="0" destOrd="0" presId="urn:microsoft.com/office/officeart/2005/8/layout/pyramid2"/>
    <dgm:cxn modelId="{1B3ACF20-7EA5-4C51-83E4-632EA0EF8FC2}" srcId="{64BD8192-6842-4E61-8FA4-9AB6FCBF5DF1}" destId="{9FD2B228-73E4-4C72-A09A-81C695864204}" srcOrd="3" destOrd="0" parTransId="{0BD30DAD-D5A8-4018-B87F-120920878BD0}" sibTransId="{7D0808DB-8705-49CB-9D3E-9C046338E720}"/>
    <dgm:cxn modelId="{0C304A28-2091-4A62-B23E-D4F931110FDE}" type="presOf" srcId="{7190C3C0-B25C-47E6-8E5C-688400B56DFD}" destId="{E0F08DDA-2675-4CAC-815A-A23EDCC78ED4}" srcOrd="0" destOrd="0" presId="urn:microsoft.com/office/officeart/2005/8/layout/pyramid2"/>
    <dgm:cxn modelId="{FCE0A22A-D3E6-4FB7-B950-399F4E4CB455}" type="presOf" srcId="{35DCEAF5-573F-443C-8C52-37196518745C}" destId="{24D14148-37DD-40B6-AAD8-0B8A3D3CE73B}" srcOrd="0" destOrd="0" presId="urn:microsoft.com/office/officeart/2005/8/layout/pyramid2"/>
    <dgm:cxn modelId="{E9623E5C-723A-4206-9305-1B79D059A2A4}" srcId="{64BD8192-6842-4E61-8FA4-9AB6FCBF5DF1}" destId="{A5770D3F-08E7-4779-8817-5731E2C73CDE}" srcOrd="1" destOrd="0" parTransId="{D304C4F1-E121-4A1D-861C-C25A53E8433A}" sibTransId="{D24292CE-87D4-47C5-A610-331802889722}"/>
    <dgm:cxn modelId="{294FE760-A8C7-4DB1-A957-9F2DEB2E478F}" srcId="{64BD8192-6842-4E61-8FA4-9AB6FCBF5DF1}" destId="{95AFB6EF-360E-4B81-90D6-C9362E929BDC}" srcOrd="2" destOrd="0" parTransId="{2C31E018-8EF9-4D7B-9ED1-D9379DA12BA9}" sibTransId="{279E199F-6A5F-4512-8471-0072C5D75417}"/>
    <dgm:cxn modelId="{5E798149-50BB-4ADF-99B9-2AE9DBB974AD}" type="presOf" srcId="{95AFB6EF-360E-4B81-90D6-C9362E929BDC}" destId="{5BD8AE23-131A-44AE-8883-6F48141449D7}" srcOrd="0" destOrd="0" presId="urn:microsoft.com/office/officeart/2005/8/layout/pyramid2"/>
    <dgm:cxn modelId="{B9B1F48B-2765-4FA1-AA5D-E2DC65A949DF}" srcId="{64BD8192-6842-4E61-8FA4-9AB6FCBF5DF1}" destId="{35DCEAF5-573F-443C-8C52-37196518745C}" srcOrd="4" destOrd="0" parTransId="{DED14B2A-62B4-4524-A519-62AA1A90150C}" sibTransId="{2B7A99D9-3EF1-4CF0-81EB-35F11539676C}"/>
    <dgm:cxn modelId="{5E6961A2-F930-40A3-95E7-5A57F1F0ABD9}" srcId="{64BD8192-6842-4E61-8FA4-9AB6FCBF5DF1}" destId="{7190C3C0-B25C-47E6-8E5C-688400B56DFD}" srcOrd="0" destOrd="0" parTransId="{9F71661C-F58B-45CE-8CC5-0741DA5ABF93}" sibTransId="{8CF968F9-A834-4B25-827D-EB9E568776BF}"/>
    <dgm:cxn modelId="{CEEE81EE-5230-48B7-B1CC-0C96C860312E}" type="presOf" srcId="{64BD8192-6842-4E61-8FA4-9AB6FCBF5DF1}" destId="{8A43DB68-B0BF-4767-9439-E7AD1A267742}" srcOrd="0" destOrd="0" presId="urn:microsoft.com/office/officeart/2005/8/layout/pyramid2"/>
    <dgm:cxn modelId="{AD353AF0-117C-40DE-BBFF-7957266053D5}" type="presOf" srcId="{9FD2B228-73E4-4C72-A09A-81C695864204}" destId="{B498F885-3E18-47AC-BCA8-893A792C2C92}" srcOrd="0" destOrd="0" presId="urn:microsoft.com/office/officeart/2005/8/layout/pyramid2"/>
    <dgm:cxn modelId="{7928B3C1-88CA-4955-9F66-BAFD7AE2C834}" type="presParOf" srcId="{8A43DB68-B0BF-4767-9439-E7AD1A267742}" destId="{BBC3DF03-80CB-482F-8763-2E92BA7E1722}" srcOrd="0" destOrd="0" presId="urn:microsoft.com/office/officeart/2005/8/layout/pyramid2"/>
    <dgm:cxn modelId="{2886F25E-B04A-46BA-AEAF-CCA1E7014906}" type="presParOf" srcId="{8A43DB68-B0BF-4767-9439-E7AD1A267742}" destId="{1EEC5387-9936-495E-955B-2C5C490EF13D}" srcOrd="1" destOrd="0" presId="urn:microsoft.com/office/officeart/2005/8/layout/pyramid2"/>
    <dgm:cxn modelId="{D4C6AFDE-06AE-41EF-BC70-DEB856FF619B}" type="presParOf" srcId="{1EEC5387-9936-495E-955B-2C5C490EF13D}" destId="{E0F08DDA-2675-4CAC-815A-A23EDCC78ED4}" srcOrd="0" destOrd="0" presId="urn:microsoft.com/office/officeart/2005/8/layout/pyramid2"/>
    <dgm:cxn modelId="{2FFCAC04-390B-4102-9E93-DC0F2EE1BA10}" type="presParOf" srcId="{1EEC5387-9936-495E-955B-2C5C490EF13D}" destId="{F157F364-7E10-40D0-9E49-707A93722129}" srcOrd="1" destOrd="0" presId="urn:microsoft.com/office/officeart/2005/8/layout/pyramid2"/>
    <dgm:cxn modelId="{4830ED24-72BC-4A29-9CA5-F92245C1F240}" type="presParOf" srcId="{1EEC5387-9936-495E-955B-2C5C490EF13D}" destId="{77FB6772-26DA-4B3D-8981-4E5655ADE637}" srcOrd="2" destOrd="0" presId="urn:microsoft.com/office/officeart/2005/8/layout/pyramid2"/>
    <dgm:cxn modelId="{7BC1A201-0D60-4C2E-966A-FFA980F20AA5}" type="presParOf" srcId="{1EEC5387-9936-495E-955B-2C5C490EF13D}" destId="{3A2B4233-72A6-4FB2-853D-C03C98B66DB6}" srcOrd="3" destOrd="0" presId="urn:microsoft.com/office/officeart/2005/8/layout/pyramid2"/>
    <dgm:cxn modelId="{5360DC8C-38DE-42C1-ADEA-FD48682F12E8}" type="presParOf" srcId="{1EEC5387-9936-495E-955B-2C5C490EF13D}" destId="{5BD8AE23-131A-44AE-8883-6F48141449D7}" srcOrd="4" destOrd="0" presId="urn:microsoft.com/office/officeart/2005/8/layout/pyramid2"/>
    <dgm:cxn modelId="{29A5121F-7C0F-4224-9F90-957C39746FF5}" type="presParOf" srcId="{1EEC5387-9936-495E-955B-2C5C490EF13D}" destId="{54928B26-AD17-4860-A3F9-1D080B1676E8}" srcOrd="5" destOrd="0" presId="urn:microsoft.com/office/officeart/2005/8/layout/pyramid2"/>
    <dgm:cxn modelId="{8592963A-707C-4E20-97E6-4F4E6D210C3E}" type="presParOf" srcId="{1EEC5387-9936-495E-955B-2C5C490EF13D}" destId="{B498F885-3E18-47AC-BCA8-893A792C2C92}" srcOrd="6" destOrd="0" presId="urn:microsoft.com/office/officeart/2005/8/layout/pyramid2"/>
    <dgm:cxn modelId="{6A8B93B0-163E-4D1B-BE2D-3B0357E28AE3}" type="presParOf" srcId="{1EEC5387-9936-495E-955B-2C5C490EF13D}" destId="{51D0507F-E439-46EA-AB06-A8FACFF4A2E5}" srcOrd="7" destOrd="0" presId="urn:microsoft.com/office/officeart/2005/8/layout/pyramid2"/>
    <dgm:cxn modelId="{60A13CB4-88F3-4AD7-81CB-A226B0F7D692}" type="presParOf" srcId="{1EEC5387-9936-495E-955B-2C5C490EF13D}" destId="{24D14148-37DD-40B6-AAD8-0B8A3D3CE73B}" srcOrd="8" destOrd="0" presId="urn:microsoft.com/office/officeart/2005/8/layout/pyramid2"/>
    <dgm:cxn modelId="{AB2D9070-DD33-44AE-A568-578A7E674BAF}" type="presParOf" srcId="{1EEC5387-9936-495E-955B-2C5C490EF13D}" destId="{9805BB3F-FC8C-471D-81F3-F5C6BDD237E2}" srcOrd="9"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BD8192-6842-4E61-8FA4-9AB6FCBF5DF1}"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LID4096"/>
        </a:p>
      </dgm:t>
    </dgm:pt>
    <dgm:pt modelId="{A5770D3F-08E7-4779-8817-5731E2C73CDE}">
      <dgm:prSet/>
      <dgm:spPr/>
      <dgm:t>
        <a:bodyPr/>
        <a:lstStyle/>
        <a:p>
          <a:r>
            <a:rPr lang="en-US" b="1" dirty="0"/>
            <a:t>2. Counting the Occurrences of Each Orbit Type</a:t>
          </a:r>
          <a:endParaRPr lang="ru-UA" dirty="0"/>
        </a:p>
      </dgm:t>
    </dgm:pt>
    <dgm:pt modelId="{D304C4F1-E121-4A1D-861C-C25A53E8433A}" type="parTrans" cxnId="{E9623E5C-723A-4206-9305-1B79D059A2A4}">
      <dgm:prSet/>
      <dgm:spPr/>
      <dgm:t>
        <a:bodyPr/>
        <a:lstStyle/>
        <a:p>
          <a:endParaRPr lang="LID4096"/>
        </a:p>
      </dgm:t>
    </dgm:pt>
    <dgm:pt modelId="{D24292CE-87D4-47C5-A610-331802889722}" type="sibTrans" cxnId="{E9623E5C-723A-4206-9305-1B79D059A2A4}">
      <dgm:prSet/>
      <dgm:spPr/>
      <dgm:t>
        <a:bodyPr/>
        <a:lstStyle/>
        <a:p>
          <a:endParaRPr lang="LID4096"/>
        </a:p>
      </dgm:t>
    </dgm:pt>
    <dgm:pt modelId="{9FD2B228-73E4-4C72-A09A-81C695864204}">
      <dgm:prSet/>
      <dgm:spPr/>
      <dgm:t>
        <a:bodyPr/>
        <a:lstStyle/>
        <a:p>
          <a:r>
            <a:rPr lang="en-US" b="1" dirty="0"/>
            <a:t>4. Creating a Classification Label for Landing Outcomes</a:t>
          </a:r>
          <a:endParaRPr lang="ru-UA" dirty="0"/>
        </a:p>
      </dgm:t>
    </dgm:pt>
    <dgm:pt modelId="{0BD30DAD-D5A8-4018-B87F-120920878BD0}" type="parTrans" cxnId="{1B3ACF20-7EA5-4C51-83E4-632EA0EF8FC2}">
      <dgm:prSet/>
      <dgm:spPr/>
      <dgm:t>
        <a:bodyPr/>
        <a:lstStyle/>
        <a:p>
          <a:endParaRPr lang="LID4096"/>
        </a:p>
      </dgm:t>
    </dgm:pt>
    <dgm:pt modelId="{7D0808DB-8705-49CB-9D3E-9C046338E720}" type="sibTrans" cxnId="{1B3ACF20-7EA5-4C51-83E4-632EA0EF8FC2}">
      <dgm:prSet/>
      <dgm:spPr/>
      <dgm:t>
        <a:bodyPr/>
        <a:lstStyle/>
        <a:p>
          <a:endParaRPr lang="LID4096"/>
        </a:p>
      </dgm:t>
    </dgm:pt>
    <dgm:pt modelId="{6A5E862C-90E5-4758-A448-3620F719BA10}">
      <dgm:prSet/>
      <dgm:spPr/>
      <dgm:t>
        <a:bodyPr/>
        <a:lstStyle/>
        <a:p>
          <a:r>
            <a:rPr lang="en-US" b="1" dirty="0"/>
            <a:t>1. Calculating the Number of Launches per Site</a:t>
          </a:r>
          <a:endParaRPr lang="LID4096" b="1" dirty="0"/>
        </a:p>
      </dgm:t>
    </dgm:pt>
    <dgm:pt modelId="{E8061141-837F-42F1-9524-D4CC99792453}" type="parTrans" cxnId="{A2455EF4-71F3-42F5-956F-5D8943F0DEA5}">
      <dgm:prSet/>
      <dgm:spPr/>
      <dgm:t>
        <a:bodyPr/>
        <a:lstStyle/>
        <a:p>
          <a:endParaRPr lang="LID4096"/>
        </a:p>
      </dgm:t>
    </dgm:pt>
    <dgm:pt modelId="{B1A2A0FE-9BBF-47D1-A78D-897FDA730315}" type="sibTrans" cxnId="{A2455EF4-71F3-42F5-956F-5D8943F0DEA5}">
      <dgm:prSet/>
      <dgm:spPr/>
      <dgm:t>
        <a:bodyPr/>
        <a:lstStyle/>
        <a:p>
          <a:endParaRPr lang="LID4096"/>
        </a:p>
      </dgm:t>
    </dgm:pt>
    <dgm:pt modelId="{A790ECB9-645A-49B9-B3EF-40D2AFA4DD00}">
      <dgm:prSet/>
      <dgm:spPr/>
      <dgm:t>
        <a:bodyPr/>
        <a:lstStyle/>
        <a:p>
          <a:r>
            <a:rPr lang="en-US" b="1" dirty="0"/>
            <a:t>3. Analyzing Landing Outcomes</a:t>
          </a:r>
          <a:endParaRPr lang="LID4096" b="1" dirty="0"/>
        </a:p>
      </dgm:t>
    </dgm:pt>
    <dgm:pt modelId="{A0DF029B-109D-4A44-A0FD-18B6F86C5AEA}" type="parTrans" cxnId="{E73D5C6D-5C68-4DE4-8F11-A35A2E03AF41}">
      <dgm:prSet/>
      <dgm:spPr/>
      <dgm:t>
        <a:bodyPr/>
        <a:lstStyle/>
        <a:p>
          <a:endParaRPr lang="LID4096"/>
        </a:p>
      </dgm:t>
    </dgm:pt>
    <dgm:pt modelId="{C2E5F670-F2E6-47A6-8BCC-0F497579E5C0}" type="sibTrans" cxnId="{E73D5C6D-5C68-4DE4-8F11-A35A2E03AF41}">
      <dgm:prSet/>
      <dgm:spPr/>
      <dgm:t>
        <a:bodyPr/>
        <a:lstStyle/>
        <a:p>
          <a:endParaRPr lang="LID4096"/>
        </a:p>
      </dgm:t>
    </dgm:pt>
    <dgm:pt modelId="{8A43DB68-B0BF-4767-9439-E7AD1A267742}" type="pres">
      <dgm:prSet presAssocID="{64BD8192-6842-4E61-8FA4-9AB6FCBF5DF1}" presName="compositeShape" presStyleCnt="0">
        <dgm:presLayoutVars>
          <dgm:dir/>
          <dgm:resizeHandles/>
        </dgm:presLayoutVars>
      </dgm:prSet>
      <dgm:spPr/>
    </dgm:pt>
    <dgm:pt modelId="{BBC3DF03-80CB-482F-8763-2E92BA7E1722}" type="pres">
      <dgm:prSet presAssocID="{64BD8192-6842-4E61-8FA4-9AB6FCBF5DF1}" presName="pyramid" presStyleLbl="node1" presStyleIdx="0" presStyleCnt="1"/>
      <dgm:spPr/>
    </dgm:pt>
    <dgm:pt modelId="{1EEC5387-9936-495E-955B-2C5C490EF13D}" type="pres">
      <dgm:prSet presAssocID="{64BD8192-6842-4E61-8FA4-9AB6FCBF5DF1}" presName="theList" presStyleCnt="0"/>
      <dgm:spPr/>
    </dgm:pt>
    <dgm:pt modelId="{775B5A68-5F65-4E80-9916-9B544DBCF8EF}" type="pres">
      <dgm:prSet presAssocID="{6A5E862C-90E5-4758-A448-3620F719BA10}" presName="aNode" presStyleLbl="fgAcc1" presStyleIdx="0" presStyleCnt="4">
        <dgm:presLayoutVars>
          <dgm:bulletEnabled val="1"/>
        </dgm:presLayoutVars>
      </dgm:prSet>
      <dgm:spPr/>
    </dgm:pt>
    <dgm:pt modelId="{A4E38768-F697-4117-90B2-056C2BEB91BC}" type="pres">
      <dgm:prSet presAssocID="{6A5E862C-90E5-4758-A448-3620F719BA10}" presName="aSpace" presStyleCnt="0"/>
      <dgm:spPr/>
    </dgm:pt>
    <dgm:pt modelId="{77FB6772-26DA-4B3D-8981-4E5655ADE637}" type="pres">
      <dgm:prSet presAssocID="{A5770D3F-08E7-4779-8817-5731E2C73CDE}" presName="aNode" presStyleLbl="fgAcc1" presStyleIdx="1" presStyleCnt="4">
        <dgm:presLayoutVars>
          <dgm:bulletEnabled val="1"/>
        </dgm:presLayoutVars>
      </dgm:prSet>
      <dgm:spPr/>
    </dgm:pt>
    <dgm:pt modelId="{3A2B4233-72A6-4FB2-853D-C03C98B66DB6}" type="pres">
      <dgm:prSet presAssocID="{A5770D3F-08E7-4779-8817-5731E2C73CDE}" presName="aSpace" presStyleCnt="0"/>
      <dgm:spPr/>
    </dgm:pt>
    <dgm:pt modelId="{E091FA41-4719-4A26-9BE7-8664A7C716E5}" type="pres">
      <dgm:prSet presAssocID="{A790ECB9-645A-49B9-B3EF-40D2AFA4DD00}" presName="aNode" presStyleLbl="fgAcc1" presStyleIdx="2" presStyleCnt="4">
        <dgm:presLayoutVars>
          <dgm:bulletEnabled val="1"/>
        </dgm:presLayoutVars>
      </dgm:prSet>
      <dgm:spPr/>
    </dgm:pt>
    <dgm:pt modelId="{8355AB19-37F2-42B4-B7E7-70DA5074D378}" type="pres">
      <dgm:prSet presAssocID="{A790ECB9-645A-49B9-B3EF-40D2AFA4DD00}" presName="aSpace" presStyleCnt="0"/>
      <dgm:spPr/>
    </dgm:pt>
    <dgm:pt modelId="{B498F885-3E18-47AC-BCA8-893A792C2C92}" type="pres">
      <dgm:prSet presAssocID="{9FD2B228-73E4-4C72-A09A-81C695864204}" presName="aNode" presStyleLbl="fgAcc1" presStyleIdx="3" presStyleCnt="4">
        <dgm:presLayoutVars>
          <dgm:bulletEnabled val="1"/>
        </dgm:presLayoutVars>
      </dgm:prSet>
      <dgm:spPr/>
    </dgm:pt>
    <dgm:pt modelId="{51D0507F-E439-46EA-AB06-A8FACFF4A2E5}" type="pres">
      <dgm:prSet presAssocID="{9FD2B228-73E4-4C72-A09A-81C695864204}" presName="aSpace" presStyleCnt="0"/>
      <dgm:spPr/>
    </dgm:pt>
  </dgm:ptLst>
  <dgm:cxnLst>
    <dgm:cxn modelId="{F3E3C60E-A7AC-4971-AA43-694D88EAE421}" type="presOf" srcId="{A5770D3F-08E7-4779-8817-5731E2C73CDE}" destId="{77FB6772-26DA-4B3D-8981-4E5655ADE637}" srcOrd="0" destOrd="0" presId="urn:microsoft.com/office/officeart/2005/8/layout/pyramid2"/>
    <dgm:cxn modelId="{1B3ACF20-7EA5-4C51-83E4-632EA0EF8FC2}" srcId="{64BD8192-6842-4E61-8FA4-9AB6FCBF5DF1}" destId="{9FD2B228-73E4-4C72-A09A-81C695864204}" srcOrd="3" destOrd="0" parTransId="{0BD30DAD-D5A8-4018-B87F-120920878BD0}" sibTransId="{7D0808DB-8705-49CB-9D3E-9C046338E720}"/>
    <dgm:cxn modelId="{E9623E5C-723A-4206-9305-1B79D059A2A4}" srcId="{64BD8192-6842-4E61-8FA4-9AB6FCBF5DF1}" destId="{A5770D3F-08E7-4779-8817-5731E2C73CDE}" srcOrd="1" destOrd="0" parTransId="{D304C4F1-E121-4A1D-861C-C25A53E8433A}" sibTransId="{D24292CE-87D4-47C5-A610-331802889722}"/>
    <dgm:cxn modelId="{00D32167-3EA0-4F89-AC7B-EFFD2AB32CFC}" type="presOf" srcId="{A790ECB9-645A-49B9-B3EF-40D2AFA4DD00}" destId="{E091FA41-4719-4A26-9BE7-8664A7C716E5}" srcOrd="0" destOrd="0" presId="urn:microsoft.com/office/officeart/2005/8/layout/pyramid2"/>
    <dgm:cxn modelId="{E73D5C6D-5C68-4DE4-8F11-A35A2E03AF41}" srcId="{64BD8192-6842-4E61-8FA4-9AB6FCBF5DF1}" destId="{A790ECB9-645A-49B9-B3EF-40D2AFA4DD00}" srcOrd="2" destOrd="0" parTransId="{A0DF029B-109D-4A44-A0FD-18B6F86C5AEA}" sibTransId="{C2E5F670-F2E6-47A6-8BCC-0F497579E5C0}"/>
    <dgm:cxn modelId="{BA5482AD-1F87-4C98-A131-F1747FD8A96E}" type="presOf" srcId="{6A5E862C-90E5-4758-A448-3620F719BA10}" destId="{775B5A68-5F65-4E80-9916-9B544DBCF8EF}" srcOrd="0" destOrd="0" presId="urn:microsoft.com/office/officeart/2005/8/layout/pyramid2"/>
    <dgm:cxn modelId="{CEEE81EE-5230-48B7-B1CC-0C96C860312E}" type="presOf" srcId="{64BD8192-6842-4E61-8FA4-9AB6FCBF5DF1}" destId="{8A43DB68-B0BF-4767-9439-E7AD1A267742}" srcOrd="0" destOrd="0" presId="urn:microsoft.com/office/officeart/2005/8/layout/pyramid2"/>
    <dgm:cxn modelId="{AD353AF0-117C-40DE-BBFF-7957266053D5}" type="presOf" srcId="{9FD2B228-73E4-4C72-A09A-81C695864204}" destId="{B498F885-3E18-47AC-BCA8-893A792C2C92}" srcOrd="0" destOrd="0" presId="urn:microsoft.com/office/officeart/2005/8/layout/pyramid2"/>
    <dgm:cxn modelId="{A2455EF4-71F3-42F5-956F-5D8943F0DEA5}" srcId="{64BD8192-6842-4E61-8FA4-9AB6FCBF5DF1}" destId="{6A5E862C-90E5-4758-A448-3620F719BA10}" srcOrd="0" destOrd="0" parTransId="{E8061141-837F-42F1-9524-D4CC99792453}" sibTransId="{B1A2A0FE-9BBF-47D1-A78D-897FDA730315}"/>
    <dgm:cxn modelId="{7928B3C1-88CA-4955-9F66-BAFD7AE2C834}" type="presParOf" srcId="{8A43DB68-B0BF-4767-9439-E7AD1A267742}" destId="{BBC3DF03-80CB-482F-8763-2E92BA7E1722}" srcOrd="0" destOrd="0" presId="urn:microsoft.com/office/officeart/2005/8/layout/pyramid2"/>
    <dgm:cxn modelId="{2886F25E-B04A-46BA-AEAF-CCA1E7014906}" type="presParOf" srcId="{8A43DB68-B0BF-4767-9439-E7AD1A267742}" destId="{1EEC5387-9936-495E-955B-2C5C490EF13D}" srcOrd="1" destOrd="0" presId="urn:microsoft.com/office/officeart/2005/8/layout/pyramid2"/>
    <dgm:cxn modelId="{E9472744-97F8-4D1C-886C-C62226830972}" type="presParOf" srcId="{1EEC5387-9936-495E-955B-2C5C490EF13D}" destId="{775B5A68-5F65-4E80-9916-9B544DBCF8EF}" srcOrd="0" destOrd="0" presId="urn:microsoft.com/office/officeart/2005/8/layout/pyramid2"/>
    <dgm:cxn modelId="{346924C7-93B5-4226-B5BA-370ACDF5CDFE}" type="presParOf" srcId="{1EEC5387-9936-495E-955B-2C5C490EF13D}" destId="{A4E38768-F697-4117-90B2-056C2BEB91BC}" srcOrd="1" destOrd="0" presId="urn:microsoft.com/office/officeart/2005/8/layout/pyramid2"/>
    <dgm:cxn modelId="{4830ED24-72BC-4A29-9CA5-F92245C1F240}" type="presParOf" srcId="{1EEC5387-9936-495E-955B-2C5C490EF13D}" destId="{77FB6772-26DA-4B3D-8981-4E5655ADE637}" srcOrd="2" destOrd="0" presId="urn:microsoft.com/office/officeart/2005/8/layout/pyramid2"/>
    <dgm:cxn modelId="{7BC1A201-0D60-4C2E-966A-FFA980F20AA5}" type="presParOf" srcId="{1EEC5387-9936-495E-955B-2C5C490EF13D}" destId="{3A2B4233-72A6-4FB2-853D-C03C98B66DB6}" srcOrd="3" destOrd="0" presId="urn:microsoft.com/office/officeart/2005/8/layout/pyramid2"/>
    <dgm:cxn modelId="{9CC70EB2-1834-4A8E-AC37-412DF4541D0C}" type="presParOf" srcId="{1EEC5387-9936-495E-955B-2C5C490EF13D}" destId="{E091FA41-4719-4A26-9BE7-8664A7C716E5}" srcOrd="4" destOrd="0" presId="urn:microsoft.com/office/officeart/2005/8/layout/pyramid2"/>
    <dgm:cxn modelId="{E3588E48-8ED4-4B2B-B132-97E0A530474F}" type="presParOf" srcId="{1EEC5387-9936-495E-955B-2C5C490EF13D}" destId="{8355AB19-37F2-42B4-B7E7-70DA5074D378}" srcOrd="5" destOrd="0" presId="urn:microsoft.com/office/officeart/2005/8/layout/pyramid2"/>
    <dgm:cxn modelId="{8592963A-707C-4E20-97E6-4F4E6D210C3E}" type="presParOf" srcId="{1EEC5387-9936-495E-955B-2C5C490EF13D}" destId="{B498F885-3E18-47AC-BCA8-893A792C2C92}" srcOrd="6" destOrd="0" presId="urn:microsoft.com/office/officeart/2005/8/layout/pyramid2"/>
    <dgm:cxn modelId="{6A8B93B0-163E-4D1B-BE2D-3B0357E28AE3}" type="presParOf" srcId="{1EEC5387-9936-495E-955B-2C5C490EF13D}" destId="{51D0507F-E439-46EA-AB06-A8FACFF4A2E5}" srcOrd="7"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C5A51-C959-4776-A962-B3E29EDAB567}">
      <dsp:nvSpPr>
        <dsp:cNvPr id="0" name=""/>
        <dsp:cNvSpPr/>
      </dsp:nvSpPr>
      <dsp:spPr>
        <a:xfrm>
          <a:off x="0" y="0"/>
          <a:ext cx="4724888" cy="472488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84A83-B162-49A9-B523-0B6C56EB77C0}">
      <dsp:nvSpPr>
        <dsp:cNvPr id="0" name=""/>
        <dsp:cNvSpPr/>
      </dsp:nvSpPr>
      <dsp:spPr>
        <a:xfrm>
          <a:off x="2368051" y="475026"/>
          <a:ext cx="3071177" cy="55923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1. Retrieve Data from the SpaceX API</a:t>
          </a:r>
          <a:endParaRPr lang="ru-UA" sz="1600" b="1" kern="1200" dirty="0"/>
        </a:p>
      </dsp:txBody>
      <dsp:txXfrm>
        <a:off x="2395351" y="502326"/>
        <a:ext cx="3016577" cy="504634"/>
      </dsp:txXfrm>
    </dsp:sp>
    <dsp:sp modelId="{BF75DD9F-81DA-441F-9A8F-30BE815B1C03}">
      <dsp:nvSpPr>
        <dsp:cNvPr id="0" name=""/>
        <dsp:cNvSpPr/>
      </dsp:nvSpPr>
      <dsp:spPr>
        <a:xfrm>
          <a:off x="2368051" y="1104165"/>
          <a:ext cx="3071177" cy="55923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 Parsing and Structuring the JSON Data</a:t>
          </a:r>
          <a:endParaRPr lang="ru-UA" sz="1600" b="1" kern="1200" dirty="0"/>
        </a:p>
      </dsp:txBody>
      <dsp:txXfrm>
        <a:off x="2395351" y="1131465"/>
        <a:ext cx="3016577" cy="504634"/>
      </dsp:txXfrm>
    </dsp:sp>
    <dsp:sp modelId="{DC8EDB61-23FB-4E04-8710-5286B8D899A7}">
      <dsp:nvSpPr>
        <dsp:cNvPr id="0" name=""/>
        <dsp:cNvSpPr/>
      </dsp:nvSpPr>
      <dsp:spPr>
        <a:xfrm>
          <a:off x="2368051" y="1733304"/>
          <a:ext cx="3071177" cy="55923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3. Filtering and Cleaning the Data</a:t>
          </a:r>
          <a:endParaRPr lang="ru-UA" sz="1600" b="1" kern="1200" dirty="0"/>
        </a:p>
      </dsp:txBody>
      <dsp:txXfrm>
        <a:off x="2395351" y="1760604"/>
        <a:ext cx="3016577" cy="504634"/>
      </dsp:txXfrm>
    </dsp:sp>
    <dsp:sp modelId="{626F2462-EE16-4B6A-9D52-1286465174ED}">
      <dsp:nvSpPr>
        <dsp:cNvPr id="0" name=""/>
        <dsp:cNvSpPr/>
      </dsp:nvSpPr>
      <dsp:spPr>
        <a:xfrm>
          <a:off x="2368051" y="2362444"/>
          <a:ext cx="3071177" cy="55923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4. Transforming and Restricting Data</a:t>
          </a:r>
          <a:endParaRPr lang="ru-UA" sz="1600" b="1" kern="1200"/>
        </a:p>
      </dsp:txBody>
      <dsp:txXfrm>
        <a:off x="2395351" y="2389744"/>
        <a:ext cx="3016577" cy="504634"/>
      </dsp:txXfrm>
    </dsp:sp>
    <dsp:sp modelId="{85065F8B-5957-451A-AC0A-29CFF8A61CB5}">
      <dsp:nvSpPr>
        <dsp:cNvPr id="0" name=""/>
        <dsp:cNvSpPr/>
      </dsp:nvSpPr>
      <dsp:spPr>
        <a:xfrm>
          <a:off x="2368051" y="2991583"/>
          <a:ext cx="3071177" cy="55923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5. Retrieving Additional Information from API</a:t>
          </a:r>
          <a:endParaRPr lang="ru-UA" sz="1600" b="1" kern="1200"/>
        </a:p>
      </dsp:txBody>
      <dsp:txXfrm>
        <a:off x="2395351" y="3018883"/>
        <a:ext cx="3016577" cy="504634"/>
      </dsp:txXfrm>
    </dsp:sp>
    <dsp:sp modelId="{E8B95820-11AF-4A5E-A621-98629173A9CE}">
      <dsp:nvSpPr>
        <dsp:cNvPr id="0" name=""/>
        <dsp:cNvSpPr/>
      </dsp:nvSpPr>
      <dsp:spPr>
        <a:xfrm>
          <a:off x="2368051" y="3620722"/>
          <a:ext cx="3071177" cy="55923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6. Creating the Final Structured Dataset</a:t>
          </a:r>
          <a:endParaRPr lang="ru-UA" sz="1600" b="1" kern="1200"/>
        </a:p>
      </dsp:txBody>
      <dsp:txXfrm>
        <a:off x="2395351" y="3648022"/>
        <a:ext cx="3016577" cy="504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3DF03-80CB-482F-8763-2E92BA7E1722}">
      <dsp:nvSpPr>
        <dsp:cNvPr id="0" name=""/>
        <dsp:cNvSpPr/>
      </dsp:nvSpPr>
      <dsp:spPr>
        <a:xfrm>
          <a:off x="252661" y="0"/>
          <a:ext cx="4689908" cy="468990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F08DDA-2675-4CAC-815A-A23EDCC78ED4}">
      <dsp:nvSpPr>
        <dsp:cNvPr id="0" name=""/>
        <dsp:cNvSpPr/>
      </dsp:nvSpPr>
      <dsp:spPr>
        <a:xfrm>
          <a:off x="2597615" y="469448"/>
          <a:ext cx="3048440" cy="66684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1. Request the Wikipedia Page</a:t>
          </a:r>
          <a:endParaRPr lang="ru-UA" sz="1600" kern="1200" dirty="0"/>
        </a:p>
      </dsp:txBody>
      <dsp:txXfrm>
        <a:off x="2630168" y="502001"/>
        <a:ext cx="2983334" cy="601740"/>
      </dsp:txXfrm>
    </dsp:sp>
    <dsp:sp modelId="{77FB6772-26DA-4B3D-8981-4E5655ADE637}">
      <dsp:nvSpPr>
        <dsp:cNvPr id="0" name=""/>
        <dsp:cNvSpPr/>
      </dsp:nvSpPr>
      <dsp:spPr>
        <a:xfrm>
          <a:off x="2597615" y="1219650"/>
          <a:ext cx="3048440" cy="66684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2. Extract Column Names from Table Header</a:t>
          </a:r>
          <a:endParaRPr lang="ru-UA" sz="1600" kern="1200" dirty="0"/>
        </a:p>
      </dsp:txBody>
      <dsp:txXfrm>
        <a:off x="2630168" y="1252203"/>
        <a:ext cx="2983334" cy="601740"/>
      </dsp:txXfrm>
    </dsp:sp>
    <dsp:sp modelId="{5BD8AE23-131A-44AE-8883-6F48141449D7}">
      <dsp:nvSpPr>
        <dsp:cNvPr id="0" name=""/>
        <dsp:cNvSpPr/>
      </dsp:nvSpPr>
      <dsp:spPr>
        <a:xfrm>
          <a:off x="2597615" y="1969852"/>
          <a:ext cx="3048440" cy="66684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3. Create and Initialize Data Dictionary</a:t>
          </a:r>
          <a:endParaRPr lang="ru-UA" sz="1600" kern="1200" dirty="0"/>
        </a:p>
      </dsp:txBody>
      <dsp:txXfrm>
        <a:off x="2630168" y="2002405"/>
        <a:ext cx="2983334" cy="601740"/>
      </dsp:txXfrm>
    </dsp:sp>
    <dsp:sp modelId="{B498F885-3E18-47AC-BCA8-893A792C2C92}">
      <dsp:nvSpPr>
        <dsp:cNvPr id="0" name=""/>
        <dsp:cNvSpPr/>
      </dsp:nvSpPr>
      <dsp:spPr>
        <a:xfrm>
          <a:off x="2597615" y="2720055"/>
          <a:ext cx="3048440" cy="66684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4. Parse Table Rows and Extract Data</a:t>
          </a:r>
          <a:endParaRPr lang="ru-UA" sz="1600" kern="1200" dirty="0"/>
        </a:p>
      </dsp:txBody>
      <dsp:txXfrm>
        <a:off x="2630168" y="2752608"/>
        <a:ext cx="2983334" cy="601740"/>
      </dsp:txXfrm>
    </dsp:sp>
    <dsp:sp modelId="{24D14148-37DD-40B6-AAD8-0B8A3D3CE73B}">
      <dsp:nvSpPr>
        <dsp:cNvPr id="0" name=""/>
        <dsp:cNvSpPr/>
      </dsp:nvSpPr>
      <dsp:spPr>
        <a:xfrm>
          <a:off x="2597615" y="3470257"/>
          <a:ext cx="3048440" cy="66684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5.Convert Dictionary to </a:t>
          </a:r>
          <a:r>
            <a:rPr lang="en-US" sz="1600" b="1" kern="1200" dirty="0" err="1"/>
            <a:t>DataFrame</a:t>
          </a:r>
          <a:endParaRPr lang="ru-UA" sz="1600" kern="1200" dirty="0"/>
        </a:p>
      </dsp:txBody>
      <dsp:txXfrm>
        <a:off x="2630168" y="3502810"/>
        <a:ext cx="2983334" cy="6017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3DF03-80CB-482F-8763-2E92BA7E1722}">
      <dsp:nvSpPr>
        <dsp:cNvPr id="0" name=""/>
        <dsp:cNvSpPr/>
      </dsp:nvSpPr>
      <dsp:spPr>
        <a:xfrm>
          <a:off x="252661" y="0"/>
          <a:ext cx="4689908" cy="468990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B5A68-5F65-4E80-9916-9B544DBCF8EF}">
      <dsp:nvSpPr>
        <dsp:cNvPr id="0" name=""/>
        <dsp:cNvSpPr/>
      </dsp:nvSpPr>
      <dsp:spPr>
        <a:xfrm>
          <a:off x="2597615" y="469448"/>
          <a:ext cx="3048440" cy="83355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1. Calculating the Number of Launches per Site</a:t>
          </a:r>
          <a:endParaRPr lang="LID4096" sz="1900" b="1" kern="1200" dirty="0"/>
        </a:p>
      </dsp:txBody>
      <dsp:txXfrm>
        <a:off x="2638306" y="510139"/>
        <a:ext cx="2967058" cy="752175"/>
      </dsp:txXfrm>
    </dsp:sp>
    <dsp:sp modelId="{77FB6772-26DA-4B3D-8981-4E5655ADE637}">
      <dsp:nvSpPr>
        <dsp:cNvPr id="0" name=""/>
        <dsp:cNvSpPr/>
      </dsp:nvSpPr>
      <dsp:spPr>
        <a:xfrm>
          <a:off x="2597615" y="1407201"/>
          <a:ext cx="3048440" cy="83355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2. Counting the Occurrences of Each Orbit Type</a:t>
          </a:r>
          <a:endParaRPr lang="ru-UA" sz="1900" kern="1200" dirty="0"/>
        </a:p>
      </dsp:txBody>
      <dsp:txXfrm>
        <a:off x="2638306" y="1447892"/>
        <a:ext cx="2967058" cy="752175"/>
      </dsp:txXfrm>
    </dsp:sp>
    <dsp:sp modelId="{E091FA41-4719-4A26-9BE7-8664A7C716E5}">
      <dsp:nvSpPr>
        <dsp:cNvPr id="0" name=""/>
        <dsp:cNvSpPr/>
      </dsp:nvSpPr>
      <dsp:spPr>
        <a:xfrm>
          <a:off x="2597615" y="2344953"/>
          <a:ext cx="3048440" cy="83355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3. Analyzing Landing Outcomes</a:t>
          </a:r>
          <a:endParaRPr lang="LID4096" sz="1900" b="1" kern="1200" dirty="0"/>
        </a:p>
      </dsp:txBody>
      <dsp:txXfrm>
        <a:off x="2638306" y="2385644"/>
        <a:ext cx="2967058" cy="752175"/>
      </dsp:txXfrm>
    </dsp:sp>
    <dsp:sp modelId="{B498F885-3E18-47AC-BCA8-893A792C2C92}">
      <dsp:nvSpPr>
        <dsp:cNvPr id="0" name=""/>
        <dsp:cNvSpPr/>
      </dsp:nvSpPr>
      <dsp:spPr>
        <a:xfrm>
          <a:off x="2597615" y="3282706"/>
          <a:ext cx="3048440" cy="83355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4. Creating a Classification Label for Landing Outcomes</a:t>
          </a:r>
          <a:endParaRPr lang="ru-UA" sz="1900" kern="1200" dirty="0"/>
        </a:p>
      </dsp:txBody>
      <dsp:txXfrm>
        <a:off x="2638306" y="3323397"/>
        <a:ext cx="2967058" cy="752175"/>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LID4096"/>
          </a:p>
        </p:txBody>
      </p:sp>
      <p:sp>
        <p:nvSpPr>
          <p:cNvPr id="4" name="Номер слайда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735919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ilfida17/Applied-Data-Science-Capstone/blob/e576a3044e123205c2e4c6028866b2b94048819b/10.3%20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ilfida17/Applied-Data-Science-Capstone/blob/e576a3044e123205c2e4c6028866b2b94048819b/10.5%20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ilfida17/Applied-Data-Science-Capstone/blob/e576a3044e123205c2e4c6028866b2b94048819b/10.4%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ilfida17/Applied-Data-Science-Capstone/blob/e576a3044e123205c2e4c6028866b2b94048819b/10.6%20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ilfida17/Applied-Data-Science-Capstone/blob/e576a3044e123205c2e4c6028866b2b94048819b/10.6%20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ilfida17/Applied-Data-Science-Capstone/blob/e576a3044e123205c2e4c6028866b2b94048819b/10.7%20Interactive_Dashboard_with_Ploty_Dash.ipynb"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ilfida17/Applied-Data-Science-Capstone/blob/49708ceb5fc94a00ce93984ace0b6b2b662a97f2/10.8%20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silfida17/Applied-Data-Science-Capstone/blob/e576a3044e123205c2e4c6028866b2b94048819b/10.1%20jupyter-labs-spacex-data-collection-api.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ilfida17/Applied-Data-Science-Capstone/blob/e576a3044e123205c2e4c6028866b2b94048819b/10.2%20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Hanna </a:t>
            </a:r>
            <a:r>
              <a:rPr lang="en-US" dirty="0" err="1">
                <a:solidFill>
                  <a:schemeClr val="bg2"/>
                </a:solidFill>
                <a:latin typeface="Abadi"/>
                <a:ea typeface="SF Pro" pitchFamily="2" charset="0"/>
                <a:cs typeface="SF Pro" pitchFamily="2" charset="0"/>
              </a:rPr>
              <a:t>Slavinska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06.02.2025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738" y="1309255"/>
            <a:ext cx="5018953" cy="4716317"/>
          </a:xfrm>
          <a:prstGeom prst="rect">
            <a:avLst/>
          </a:prstGeom>
        </p:spPr>
        <p:txBody>
          <a:bodyPr/>
          <a:lstStyle/>
          <a:p>
            <a:r>
              <a:rPr lang="en-US" sz="1200" dirty="0">
                <a:solidFill>
                  <a:srgbClr val="0070C0"/>
                </a:solidFill>
                <a:latin typeface="Abadi" panose="020B0604020104020204" pitchFamily="34" charset="0"/>
              </a:rPr>
              <a:t>The </a:t>
            </a:r>
            <a:r>
              <a:rPr lang="en-US" sz="1200" dirty="0" err="1">
                <a:solidFill>
                  <a:srgbClr val="0070C0"/>
                </a:solidFill>
                <a:latin typeface="Abadi" panose="020B0604020104020204" pitchFamily="34" charset="0"/>
              </a:rPr>
              <a:t>value_counts</a:t>
            </a:r>
            <a:r>
              <a:rPr lang="en-US" sz="1200" dirty="0">
                <a:solidFill>
                  <a:srgbClr val="0070C0"/>
                </a:solidFill>
                <a:latin typeface="Abadi" panose="020B0604020104020204" pitchFamily="34" charset="0"/>
              </a:rPr>
              <a:t>() method was applied to </a:t>
            </a:r>
            <a:r>
              <a:rPr lang="en-US" sz="1200" dirty="0" err="1">
                <a:solidFill>
                  <a:srgbClr val="0070C0"/>
                </a:solidFill>
                <a:latin typeface="Abadi" panose="020B0604020104020204" pitchFamily="34" charset="0"/>
              </a:rPr>
              <a:t>LaunchSite</a:t>
            </a:r>
            <a:r>
              <a:rPr lang="en-US" sz="1200" dirty="0">
                <a:solidFill>
                  <a:srgbClr val="0070C0"/>
                </a:solidFill>
                <a:latin typeface="Abadi" panose="020B0604020104020204" pitchFamily="34" charset="0"/>
              </a:rPr>
              <a:t> column to determine how many launches occurred at each site. The results showed that CCAFS SLC 40 had the highest number of launches, followed by KSC LC 39A and VAFB SLC 4E.</a:t>
            </a:r>
          </a:p>
          <a:p>
            <a:r>
              <a:rPr lang="en-US" sz="1200" dirty="0">
                <a:solidFill>
                  <a:srgbClr val="0070C0"/>
                </a:solidFill>
                <a:latin typeface="Abadi" panose="020B0604020104020204" pitchFamily="34" charset="0"/>
              </a:rPr>
              <a:t>The </a:t>
            </a:r>
            <a:r>
              <a:rPr lang="en-US" sz="1200" dirty="0" err="1">
                <a:solidFill>
                  <a:srgbClr val="0070C0"/>
                </a:solidFill>
                <a:latin typeface="Abadi" panose="020B0604020104020204" pitchFamily="34" charset="0"/>
              </a:rPr>
              <a:t>value_counts</a:t>
            </a:r>
            <a:r>
              <a:rPr lang="en-US" sz="1200" dirty="0">
                <a:solidFill>
                  <a:srgbClr val="0070C0"/>
                </a:solidFill>
                <a:latin typeface="Abadi" panose="020B0604020104020204" pitchFamily="34" charset="0"/>
              </a:rPr>
              <a:t>() method was applied to Orbit column to count how many launches targeted each orbit type. The most common orbit was GTO (Geostationary Transfer Orbit), followed by ISS (International Space Station) and VLEO (Very Low Earth Orbit).</a:t>
            </a:r>
          </a:p>
          <a:p>
            <a:endParaRPr lang="en-US" sz="1200" dirty="0">
              <a:solidFill>
                <a:srgbClr val="0070C0"/>
              </a:solidFill>
              <a:latin typeface="Abadi" panose="020B0604020104020204" pitchFamily="34" charset="0"/>
            </a:endParaRPr>
          </a:p>
          <a:p>
            <a:endParaRPr lang="en-US" sz="1200" dirty="0">
              <a:solidFill>
                <a:srgbClr val="0070C0"/>
              </a:solidFill>
              <a:latin typeface="Abadi" panose="020B0604020104020204" pitchFamily="34" charset="0"/>
            </a:endParaRPr>
          </a:p>
          <a:p>
            <a:endParaRPr lang="en-US" sz="1200" dirty="0">
              <a:solidFill>
                <a:srgbClr val="0070C0"/>
              </a:solidFill>
              <a:latin typeface="Abadi" panose="020B0604020104020204" pitchFamily="34" charset="0"/>
            </a:endParaRPr>
          </a:p>
          <a:p>
            <a:endParaRPr lang="en-US" sz="1200" dirty="0">
              <a:solidFill>
                <a:srgbClr val="0070C0"/>
              </a:solidFill>
              <a:latin typeface="Abadi" panose="020B0604020104020204" pitchFamily="34" charset="0"/>
            </a:endParaRPr>
          </a:p>
          <a:p>
            <a:r>
              <a:rPr lang="en-US" sz="1200" dirty="0">
                <a:solidFill>
                  <a:srgbClr val="0070C0"/>
                </a:solidFill>
                <a:latin typeface="Abadi" panose="020B0604020104020204" pitchFamily="34" charset="0"/>
              </a:rPr>
              <a:t>The </a:t>
            </a:r>
            <a:r>
              <a:rPr lang="en-US" sz="1200" dirty="0" err="1">
                <a:solidFill>
                  <a:srgbClr val="0070C0"/>
                </a:solidFill>
                <a:latin typeface="Abadi" panose="020B0604020104020204" pitchFamily="34" charset="0"/>
              </a:rPr>
              <a:t>value_counts</a:t>
            </a:r>
            <a:r>
              <a:rPr lang="en-US" sz="1200" dirty="0">
                <a:solidFill>
                  <a:srgbClr val="0070C0"/>
                </a:solidFill>
                <a:latin typeface="Abadi" panose="020B0604020104020204" pitchFamily="34" charset="0"/>
              </a:rPr>
              <a:t>() method was applied to count the different landing outcomes.</a:t>
            </a:r>
          </a:p>
          <a:p>
            <a:r>
              <a:rPr lang="en-US" sz="1200" dirty="0">
                <a:solidFill>
                  <a:srgbClr val="0070C0"/>
                </a:solidFill>
                <a:latin typeface="Abadi" panose="020B0604020104020204" pitchFamily="34" charset="0"/>
              </a:rPr>
              <a:t>A binary classification variable (</a:t>
            </a:r>
            <a:r>
              <a:rPr lang="en-US" sz="1200" dirty="0" err="1">
                <a:solidFill>
                  <a:srgbClr val="0070C0"/>
                </a:solidFill>
                <a:latin typeface="Abadi" panose="020B0604020104020204" pitchFamily="34" charset="0"/>
              </a:rPr>
              <a:t>landing_class</a:t>
            </a:r>
            <a:r>
              <a:rPr lang="en-US" sz="1200" dirty="0">
                <a:solidFill>
                  <a:srgbClr val="0070C0"/>
                </a:solidFill>
                <a:latin typeface="Abadi" panose="020B0604020104020204" pitchFamily="34" charset="0"/>
              </a:rPr>
              <a:t>) was created to distinguish between successful and unsuccessful landings.</a:t>
            </a:r>
          </a:p>
          <a:p>
            <a:r>
              <a:rPr lang="en-US" sz="1200" dirty="0">
                <a:solidFill>
                  <a:srgbClr val="0070C0"/>
                </a:solidFill>
                <a:latin typeface="Abadi" panose="020B0604020104020204" pitchFamily="34" charset="0"/>
              </a:rPr>
              <a:t>The new Class column was added to the dataset, allowing for easier analysis and model training in future steps.</a:t>
            </a:r>
          </a:p>
          <a:p>
            <a:pPr marL="0" indent="0">
              <a:buNone/>
            </a:pPr>
            <a:endParaRPr lang="en-US" sz="1200" dirty="0">
              <a:solidFill>
                <a:srgbClr val="0070C0"/>
              </a:solidFill>
              <a:latin typeface="Abadi" panose="020B0604020104020204" pitchFamily="34" charset="0"/>
            </a:endParaRPr>
          </a:p>
          <a:p>
            <a:pPr marL="0" indent="0">
              <a:buNone/>
            </a:pPr>
            <a:r>
              <a:rPr lang="en-US" sz="2200" b="0" i="0" u="sng" dirty="0">
                <a:solidFill>
                  <a:srgbClr val="0070C0"/>
                </a:solidFill>
                <a:effectLst/>
                <a:latin typeface="Abadi" panose="020B0604020104020204" pitchFamily="34" charset="0"/>
                <a:hlinkClick r:id="rId3">
                  <a:extLst>
                    <a:ext uri="{A12FA001-AC4F-418D-AE19-62706E023703}">
                      <ahyp:hlinkClr xmlns:ahyp="http://schemas.microsoft.com/office/drawing/2018/hyperlinkcolor" val="tx"/>
                    </a:ext>
                  </a:extLst>
                </a:hlinkClick>
              </a:rPr>
              <a:t>Data collection API notebook</a:t>
            </a:r>
            <a:endParaRPr lang="en-US" sz="2200" dirty="0">
              <a:solidFill>
                <a:srgbClr val="0070C0"/>
              </a:solidFill>
              <a:latin typeface="Abadi" panose="020B0604020104020204" pitchFamily="34" charset="0"/>
            </a:endParaRPr>
          </a:p>
          <a:p>
            <a:pPr marL="0" indent="0">
              <a:buNone/>
            </a:pPr>
            <a:endParaRPr lang="en-US" sz="1200" dirty="0">
              <a:solidFill>
                <a:srgbClr val="0070C0"/>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Схема 5">
            <a:extLst>
              <a:ext uri="{FF2B5EF4-FFF2-40B4-BE49-F238E27FC236}">
                <a16:creationId xmlns:a16="http://schemas.microsoft.com/office/drawing/2014/main" id="{7BFDFF7F-AA83-4DC8-B21B-1D2F0CF83094}"/>
              </a:ext>
            </a:extLst>
          </p:cNvPr>
          <p:cNvGraphicFramePr/>
          <p:nvPr>
            <p:extLst>
              <p:ext uri="{D42A27DB-BD31-4B8C-83A1-F6EECF244321}">
                <p14:modId xmlns:p14="http://schemas.microsoft.com/office/powerpoint/2010/main" val="1960614595"/>
              </p:ext>
            </p:extLst>
          </p:nvPr>
        </p:nvGraphicFramePr>
        <p:xfrm>
          <a:off x="5472545" y="1309256"/>
          <a:ext cx="5898717" cy="46899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Рисунок 6">
            <a:extLst>
              <a:ext uri="{FF2B5EF4-FFF2-40B4-BE49-F238E27FC236}">
                <a16:creationId xmlns:a16="http://schemas.microsoft.com/office/drawing/2014/main" id="{D9B377F1-9C82-40CB-8C77-AEA454A1FD56}"/>
              </a:ext>
            </a:extLst>
          </p:cNvPr>
          <p:cNvPicPr>
            <a:picLocks noChangeAspect="1"/>
          </p:cNvPicPr>
          <p:nvPr/>
        </p:nvPicPr>
        <p:blipFill>
          <a:blip r:embed="rId9"/>
          <a:stretch>
            <a:fillRect/>
          </a:stretch>
        </p:blipFill>
        <p:spPr>
          <a:xfrm>
            <a:off x="4402138" y="2703871"/>
            <a:ext cx="1797771" cy="118879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7462"/>
            <a:ext cx="9745589" cy="4351338"/>
          </a:xfrm>
          <a:prstGeom prst="rect">
            <a:avLst/>
          </a:prstGeom>
        </p:spPr>
        <p:txBody>
          <a:bodyPr lIns="91440" tIns="45720" rIns="91440" bIns="45720" anchor="t"/>
          <a:lstStyle/>
          <a:p>
            <a:r>
              <a:rPr lang="en-US" sz="1800" b="1" dirty="0">
                <a:solidFill>
                  <a:srgbClr val="0070C0"/>
                </a:solidFill>
                <a:latin typeface="Abadi" panose="020B0604020104020204" pitchFamily="34" charset="0"/>
              </a:rPr>
              <a:t>Flight Number vs. Payload Mass (Scatter Plot)</a:t>
            </a:r>
            <a:r>
              <a:rPr lang="en-US" sz="1800" dirty="0">
                <a:solidFill>
                  <a:srgbClr val="0070C0"/>
                </a:solidFill>
                <a:latin typeface="Abadi" panose="020B0604020104020204" pitchFamily="34" charset="0"/>
              </a:rPr>
              <a:t> to explore how flight experience and payload mass influence launch success.</a:t>
            </a:r>
          </a:p>
          <a:p>
            <a:r>
              <a:rPr lang="en-US" sz="1800" b="1" dirty="0">
                <a:solidFill>
                  <a:srgbClr val="0070C0"/>
                </a:solidFill>
                <a:latin typeface="Abadi" panose="020B0604020104020204" pitchFamily="34" charset="0"/>
              </a:rPr>
              <a:t>Flight Number vs. Launch Site (Scatter Plot)</a:t>
            </a:r>
            <a:r>
              <a:rPr lang="en-US" sz="1800" dirty="0">
                <a:solidFill>
                  <a:srgbClr val="0070C0"/>
                </a:solidFill>
                <a:latin typeface="Abadi" panose="020B0604020104020204" pitchFamily="34" charset="0"/>
              </a:rPr>
              <a:t> to examine launch success patterns at different sites over time.</a:t>
            </a:r>
          </a:p>
          <a:p>
            <a:r>
              <a:rPr lang="en-US" sz="1800" b="1" dirty="0">
                <a:solidFill>
                  <a:srgbClr val="0070C0"/>
                </a:solidFill>
                <a:latin typeface="Abadi" panose="020B0604020104020204" pitchFamily="34" charset="0"/>
              </a:rPr>
              <a:t>Payload Mass vs. Launch Site (Scatter Plot)</a:t>
            </a:r>
            <a:r>
              <a:rPr lang="en-US" sz="1800" dirty="0">
                <a:solidFill>
                  <a:srgbClr val="0070C0"/>
                </a:solidFill>
                <a:latin typeface="Abadi" panose="020B0604020104020204" pitchFamily="34" charset="0"/>
              </a:rPr>
              <a:t> to investigate if launch sites handle different payload capacities.</a:t>
            </a:r>
          </a:p>
          <a:p>
            <a:r>
              <a:rPr lang="en-US" sz="1800" b="1" dirty="0">
                <a:solidFill>
                  <a:srgbClr val="0070C0"/>
                </a:solidFill>
                <a:latin typeface="Abadi" panose="020B0604020104020204" pitchFamily="34" charset="0"/>
              </a:rPr>
              <a:t>Success Rate by Orbit Type (Bar Chart) </a:t>
            </a:r>
            <a:r>
              <a:rPr lang="en-US" sz="1800" dirty="0">
                <a:solidFill>
                  <a:srgbClr val="0070C0"/>
                </a:solidFill>
                <a:latin typeface="Abadi" panose="020B0604020104020204" pitchFamily="34" charset="0"/>
              </a:rPr>
              <a:t>to compare orbit types based on successful landings.</a:t>
            </a:r>
          </a:p>
          <a:p>
            <a:r>
              <a:rPr lang="en-US" sz="1800" b="1" dirty="0">
                <a:solidFill>
                  <a:srgbClr val="0070C0"/>
                </a:solidFill>
                <a:latin typeface="Abadi" panose="020B0604020104020204" pitchFamily="34" charset="0"/>
              </a:rPr>
              <a:t>Flight Number vs. Orbit Type (Scatter Plot)</a:t>
            </a:r>
            <a:r>
              <a:rPr lang="en-US" sz="1800" dirty="0">
                <a:solidFill>
                  <a:srgbClr val="0070C0"/>
                </a:solidFill>
                <a:latin typeface="Abadi" panose="020B0604020104020204" pitchFamily="34" charset="0"/>
              </a:rPr>
              <a:t> to determine if flight experience influences success for different orbits.</a:t>
            </a:r>
          </a:p>
          <a:p>
            <a:r>
              <a:rPr lang="en-US" sz="1800" b="1" dirty="0">
                <a:solidFill>
                  <a:srgbClr val="0070C0"/>
                </a:solidFill>
                <a:latin typeface="Abadi" panose="020B0604020104020204" pitchFamily="34" charset="0"/>
              </a:rPr>
              <a:t>Payload Mass vs. Orbit Type (Scatter Plot)</a:t>
            </a:r>
            <a:r>
              <a:rPr lang="en-US" sz="1800" dirty="0">
                <a:solidFill>
                  <a:srgbClr val="0070C0"/>
                </a:solidFill>
                <a:latin typeface="Abadi" panose="020B0604020104020204" pitchFamily="34" charset="0"/>
              </a:rPr>
              <a:t> to check if heavier payloads affect success for different orbit types.</a:t>
            </a:r>
          </a:p>
          <a:p>
            <a:r>
              <a:rPr lang="en-US" sz="1800" b="1" dirty="0">
                <a:solidFill>
                  <a:srgbClr val="0070C0"/>
                </a:solidFill>
                <a:latin typeface="Abadi" panose="020B0604020104020204" pitchFamily="34" charset="0"/>
              </a:rPr>
              <a:t>Yearly Success Rate Trend (Line Chart)</a:t>
            </a:r>
            <a:r>
              <a:rPr lang="en-US" sz="1800" dirty="0">
                <a:solidFill>
                  <a:srgbClr val="0070C0"/>
                </a:solidFill>
                <a:latin typeface="Abadi" panose="020B0604020104020204" pitchFamily="34" charset="0"/>
              </a:rPr>
              <a:t> to track SpaceX’s success rate over time.</a:t>
            </a:r>
          </a:p>
          <a:p>
            <a:endParaRPr lang="en-US" sz="1600" dirty="0">
              <a:solidFill>
                <a:srgbClr val="0070C0"/>
              </a:solidFill>
              <a:latin typeface="Abadi" panose="020B0604020104020204" pitchFamily="34" charset="0"/>
            </a:endParaRPr>
          </a:p>
          <a:p>
            <a:pPr marL="0" indent="0">
              <a:buNone/>
            </a:pPr>
            <a:r>
              <a:rPr lang="en-US" sz="2200" b="0" i="0" u="sng" dirty="0">
                <a:solidFill>
                  <a:srgbClr val="0070C0"/>
                </a:solidFill>
                <a:effectLst/>
                <a:latin typeface="Abadi" panose="020B0604020104020204" pitchFamily="34" charset="0"/>
                <a:hlinkClick r:id="rId3">
                  <a:extLst>
                    <a:ext uri="{A12FA001-AC4F-418D-AE19-62706E023703}">
                      <ahyp:hlinkClr xmlns:ahyp="http://schemas.microsoft.com/office/drawing/2018/hyperlinkcolor" val="tx"/>
                    </a:ext>
                  </a:extLst>
                </a:hlinkClick>
              </a:rPr>
              <a:t>Data collection API notebook</a:t>
            </a:r>
            <a:endParaRPr lang="en-US" sz="2200" dirty="0">
              <a:solidFill>
                <a:srgbClr val="0070C0"/>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5428" y="1328593"/>
            <a:ext cx="9745589" cy="4696980"/>
          </a:xfrm>
          <a:prstGeom prst="rect">
            <a:avLst/>
          </a:prstGeom>
        </p:spPr>
        <p:txBody>
          <a:bodyPr lIns="91440" tIns="45720" rIns="91440" bIns="45720" anchor="t"/>
          <a:lstStyle/>
          <a:p>
            <a:pPr marL="230400" indent="-230400">
              <a:spcBef>
                <a:spcPts val="800"/>
              </a:spcBef>
              <a:buNone/>
            </a:pPr>
            <a:r>
              <a:rPr lang="en-US" sz="1600" b="1" dirty="0">
                <a:solidFill>
                  <a:srgbClr val="0070C0"/>
                </a:solidFill>
                <a:latin typeface="Abadi" panose="020B0604020104020204" pitchFamily="34" charset="0"/>
              </a:rPr>
              <a:t>Summary of SQL Queries Performed  </a:t>
            </a:r>
          </a:p>
          <a:p>
            <a:pPr marL="230400" indent="-230400">
              <a:spcBef>
                <a:spcPts val="800"/>
              </a:spcBef>
            </a:pPr>
            <a:r>
              <a:rPr lang="en-US" sz="1600" dirty="0">
                <a:solidFill>
                  <a:srgbClr val="0070C0"/>
                </a:solidFill>
                <a:latin typeface="Abadi" panose="020B0604020104020204" pitchFamily="34" charset="0"/>
              </a:rPr>
              <a:t>Retrieved unique launch site names.  </a:t>
            </a:r>
          </a:p>
          <a:p>
            <a:pPr marL="230400" indent="-230400">
              <a:spcBef>
                <a:spcPts val="800"/>
              </a:spcBef>
            </a:pPr>
            <a:r>
              <a:rPr lang="en-US" sz="1600" dirty="0">
                <a:solidFill>
                  <a:srgbClr val="0070C0"/>
                </a:solidFill>
                <a:latin typeface="Abadi" panose="020B0604020104020204" pitchFamily="34" charset="0"/>
              </a:rPr>
              <a:t>Displayed 5 records where the launch site name starts with "CCA".  </a:t>
            </a:r>
          </a:p>
          <a:p>
            <a:pPr marL="230400" indent="-230400">
              <a:spcBef>
                <a:spcPts val="800"/>
              </a:spcBef>
            </a:pPr>
            <a:r>
              <a:rPr lang="en-US" sz="1600" dirty="0">
                <a:solidFill>
                  <a:srgbClr val="0070C0"/>
                </a:solidFill>
                <a:latin typeface="Abadi" panose="020B0604020104020204" pitchFamily="34" charset="0"/>
              </a:rPr>
              <a:t>Calculated the total payload mass carried by boosters launched for NASA (CRS).  </a:t>
            </a:r>
          </a:p>
          <a:p>
            <a:pPr marL="230400" indent="-230400">
              <a:spcBef>
                <a:spcPts val="800"/>
              </a:spcBef>
            </a:pPr>
            <a:r>
              <a:rPr lang="en-US" sz="1600" dirty="0">
                <a:solidFill>
                  <a:srgbClr val="0070C0"/>
                </a:solidFill>
                <a:latin typeface="Abadi" panose="020B0604020104020204" pitchFamily="34" charset="0"/>
              </a:rPr>
              <a:t>Calculated the average payload mass for the booster version "F9 v1.1".  </a:t>
            </a:r>
          </a:p>
          <a:p>
            <a:pPr marL="230400" indent="-230400">
              <a:spcBef>
                <a:spcPts val="800"/>
              </a:spcBef>
            </a:pPr>
            <a:r>
              <a:rPr lang="en-US" sz="1600" dirty="0">
                <a:solidFill>
                  <a:srgbClr val="0070C0"/>
                </a:solidFill>
                <a:latin typeface="Abadi" panose="020B0604020104020204" pitchFamily="34" charset="0"/>
              </a:rPr>
              <a:t>Found the earliest date when a successful landing on a ground pad occurred.  </a:t>
            </a:r>
          </a:p>
          <a:p>
            <a:pPr marL="230400" indent="-230400">
              <a:spcBef>
                <a:spcPts val="800"/>
              </a:spcBef>
            </a:pPr>
            <a:r>
              <a:rPr lang="en-US" sz="1600" dirty="0">
                <a:solidFill>
                  <a:srgbClr val="0070C0"/>
                </a:solidFill>
                <a:latin typeface="Abadi" panose="020B0604020104020204" pitchFamily="34" charset="0"/>
              </a:rPr>
              <a:t>Retrieved booster versions with successful drone ship landings and payload mass between 4000 and 6000 kg.  </a:t>
            </a:r>
          </a:p>
          <a:p>
            <a:pPr marL="230400" indent="-230400">
              <a:spcBef>
                <a:spcPts val="800"/>
              </a:spcBef>
            </a:pPr>
            <a:r>
              <a:rPr lang="en-US" sz="1600" dirty="0">
                <a:solidFill>
                  <a:srgbClr val="0070C0"/>
                </a:solidFill>
                <a:latin typeface="Abadi" panose="020B0604020104020204" pitchFamily="34" charset="0"/>
              </a:rPr>
              <a:t>Counted the number of successful and failed mission outcomes.  </a:t>
            </a:r>
          </a:p>
          <a:p>
            <a:pPr marL="230400" indent="-230400">
              <a:spcBef>
                <a:spcPts val="800"/>
              </a:spcBef>
            </a:pPr>
            <a:r>
              <a:rPr lang="en-US" sz="1600" dirty="0">
                <a:solidFill>
                  <a:srgbClr val="0070C0"/>
                </a:solidFill>
                <a:latin typeface="Abadi" panose="020B0604020104020204" pitchFamily="34" charset="0"/>
              </a:rPr>
              <a:t>Retrieved booster versions that carried the maximum payload mass using a subquery.  </a:t>
            </a:r>
          </a:p>
          <a:p>
            <a:pPr marL="230400" indent="-230400">
              <a:spcBef>
                <a:spcPts val="800"/>
              </a:spcBef>
            </a:pPr>
            <a:r>
              <a:rPr lang="en-US" sz="1600" dirty="0">
                <a:solidFill>
                  <a:srgbClr val="0070C0"/>
                </a:solidFill>
                <a:latin typeface="Abadi" panose="020B0604020104020204" pitchFamily="34" charset="0"/>
              </a:rPr>
              <a:t>Listed failure landing outcomes on drone ships in 2015, including the month, booster version, and launch site.  </a:t>
            </a:r>
          </a:p>
          <a:p>
            <a:pPr marL="230400" indent="-230400">
              <a:spcBef>
                <a:spcPts val="800"/>
              </a:spcBef>
            </a:pPr>
            <a:r>
              <a:rPr lang="en-US" sz="1600" dirty="0">
                <a:solidFill>
                  <a:srgbClr val="0070C0"/>
                </a:solidFill>
                <a:latin typeface="Abadi" panose="020B0604020104020204" pitchFamily="34" charset="0"/>
              </a:rPr>
              <a:t>Ranked landing outcome counts between June 4, 2010, and March 20, 2017, in descending order.</a:t>
            </a:r>
          </a:p>
          <a:p>
            <a:pPr marL="230400" indent="-230400">
              <a:spcBef>
                <a:spcPts val="800"/>
              </a:spcBef>
            </a:pPr>
            <a:endParaRPr lang="en-US" sz="1600" dirty="0">
              <a:solidFill>
                <a:srgbClr val="0070C0"/>
              </a:solidFill>
              <a:latin typeface="Abadi" panose="020B0604020104020204" pitchFamily="34" charset="0"/>
            </a:endParaRPr>
          </a:p>
          <a:p>
            <a:pPr marL="0" indent="0">
              <a:spcBef>
                <a:spcPts val="800"/>
              </a:spcBef>
              <a:buNone/>
            </a:pPr>
            <a:r>
              <a:rPr lang="en-US" sz="2200" b="0" i="0" u="sng" dirty="0">
                <a:solidFill>
                  <a:srgbClr val="0070C0"/>
                </a:solidFill>
                <a:effectLst/>
                <a:latin typeface="Abadi" panose="020B0604020104020204" pitchFamily="34" charset="0"/>
                <a:hlinkClick r:id="rId3">
                  <a:extLst>
                    <a:ext uri="{A12FA001-AC4F-418D-AE19-62706E023703}">
                      <ahyp:hlinkClr xmlns:ahyp="http://schemas.microsoft.com/office/drawing/2018/hyperlinkcolor" val="tx"/>
                    </a:ext>
                  </a:extLst>
                </a:hlinkClick>
              </a:rPr>
              <a:t>Data collection API notebook</a:t>
            </a:r>
            <a:endParaRPr lang="en-US" sz="2200" dirty="0">
              <a:solidFill>
                <a:srgbClr val="0070C0"/>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8474"/>
            <a:ext cx="10583789" cy="4737099"/>
          </a:xfrm>
          <a:prstGeom prst="rect">
            <a:avLst/>
          </a:prstGeom>
        </p:spPr>
        <p:txBody>
          <a:bodyPr>
            <a:normAutofit/>
          </a:bodyPr>
          <a:lstStyle/>
          <a:p>
            <a:pPr marL="0" indent="0">
              <a:buNone/>
            </a:pPr>
            <a:r>
              <a:rPr lang="en-US" sz="1600" b="1" dirty="0">
                <a:solidFill>
                  <a:srgbClr val="0070C0"/>
                </a:solidFill>
                <a:latin typeface="Abadi" panose="020B0604020104020204" pitchFamily="34" charset="0"/>
              </a:rPr>
              <a:t>Summary of Map Objects Added to the Folium Map</a:t>
            </a:r>
          </a:p>
          <a:p>
            <a:pPr marL="342900" indent="-342900">
              <a:buAutoNum type="arabicPeriod"/>
            </a:pPr>
            <a:r>
              <a:rPr lang="en-US" sz="1600" b="1" dirty="0">
                <a:solidFill>
                  <a:srgbClr val="0070C0"/>
                </a:solidFill>
                <a:latin typeface="Abadi" panose="020B0604020104020204" pitchFamily="34" charset="0"/>
              </a:rPr>
              <a:t>Marking Launch Sites with Folium Markers</a:t>
            </a:r>
            <a:r>
              <a:rPr lang="en-US" sz="1600" dirty="0">
                <a:solidFill>
                  <a:srgbClr val="0070C0"/>
                </a:solidFill>
                <a:latin typeface="Abadi" panose="020B0604020104020204" pitchFamily="34" charset="0"/>
              </a:rPr>
              <a:t> with site names and </a:t>
            </a:r>
            <a:r>
              <a:rPr lang="en-US" sz="1600" b="1" dirty="0">
                <a:solidFill>
                  <a:srgbClr val="0070C0"/>
                </a:solidFill>
                <a:latin typeface="Abadi" panose="020B0604020104020204" pitchFamily="34" charset="0"/>
              </a:rPr>
              <a:t>Folium Circles</a:t>
            </a:r>
            <a:r>
              <a:rPr lang="en-US" sz="1600" dirty="0">
                <a:solidFill>
                  <a:srgbClr val="0070C0"/>
                </a:solidFill>
                <a:latin typeface="Abadi" panose="020B0604020104020204" pitchFamily="34" charset="0"/>
              </a:rPr>
              <a:t> around each launch site for visibility. Reasoning: to provide a clear visual representation of all SpaceX launch sites and helps analyze geographic distribution and proximity to key features (e.g., coastlines).</a:t>
            </a:r>
          </a:p>
          <a:p>
            <a:pPr marL="342900" indent="-342900">
              <a:buAutoNum type="arabicPeriod"/>
            </a:pPr>
            <a:r>
              <a:rPr lang="en-US" sz="1600" b="1" dirty="0">
                <a:solidFill>
                  <a:srgbClr val="0070C0"/>
                </a:solidFill>
                <a:latin typeface="Abadi" panose="020B0604020104020204" pitchFamily="34" charset="0"/>
              </a:rPr>
              <a:t>Marking Success/Failure of Launches </a:t>
            </a:r>
            <a:r>
              <a:rPr lang="en-US" sz="1600" dirty="0">
                <a:solidFill>
                  <a:srgbClr val="0070C0"/>
                </a:solidFill>
                <a:latin typeface="Abadi" panose="020B0604020104020204" pitchFamily="34" charset="0"/>
              </a:rPr>
              <a:t>with Folium Green Markers for successful launches and Folium Red Markers for failed launches. Reasoning: to analyze the success rate of launches at different sites. Clustered markers make it easier to visualize trends without excessive overlap.</a:t>
            </a:r>
          </a:p>
          <a:p>
            <a:pPr marL="342900" indent="-342900">
              <a:buAutoNum type="arabicPeriod"/>
            </a:pPr>
            <a:r>
              <a:rPr lang="en-US" sz="1600" b="1" dirty="0">
                <a:solidFill>
                  <a:srgbClr val="0070C0"/>
                </a:solidFill>
                <a:latin typeface="Abadi" panose="020B0604020104020204" pitchFamily="34" charset="0"/>
              </a:rPr>
              <a:t>Distance Analysis &amp; Proximity Features. </a:t>
            </a:r>
          </a:p>
          <a:p>
            <a:pPr lvl="1"/>
            <a:r>
              <a:rPr lang="en-US" sz="1600" dirty="0">
                <a:solidFill>
                  <a:srgbClr val="0070C0"/>
                </a:solidFill>
                <a:latin typeface="Abadi" panose="020B0604020104020204" pitchFamily="34" charset="0"/>
              </a:rPr>
              <a:t>Mouse Position Tracker was added to determine coordinates of nearby features like coastlines, highways, and railways. </a:t>
            </a:r>
          </a:p>
          <a:p>
            <a:pPr lvl="1"/>
            <a:r>
              <a:rPr lang="en-US" sz="1600" dirty="0">
                <a:solidFill>
                  <a:srgbClr val="0070C0"/>
                </a:solidFill>
                <a:latin typeface="Abadi" panose="020B0604020104020204" pitchFamily="34" charset="0"/>
              </a:rPr>
              <a:t>Folium Marker at the closest coastline point with a label displaying the distance from the launch site. </a:t>
            </a:r>
          </a:p>
          <a:p>
            <a:pPr lvl="1"/>
            <a:r>
              <a:rPr lang="en-US" sz="1600" dirty="0">
                <a:solidFill>
                  <a:srgbClr val="0070C0"/>
                </a:solidFill>
                <a:latin typeface="Abadi" panose="020B0604020104020204" pitchFamily="34" charset="0"/>
              </a:rPr>
              <a:t>Folium </a:t>
            </a:r>
            <a:r>
              <a:rPr lang="en-US" sz="1600" dirty="0" err="1">
                <a:solidFill>
                  <a:srgbClr val="0070C0"/>
                </a:solidFill>
                <a:latin typeface="Abadi" panose="020B0604020104020204" pitchFamily="34" charset="0"/>
              </a:rPr>
              <a:t>PolyLine</a:t>
            </a:r>
            <a:r>
              <a:rPr lang="en-US" sz="1600" dirty="0">
                <a:solidFill>
                  <a:srgbClr val="0070C0"/>
                </a:solidFill>
                <a:latin typeface="Abadi" panose="020B0604020104020204" pitchFamily="34" charset="0"/>
              </a:rPr>
              <a:t> connecting the launch site to the closest coastline. </a:t>
            </a:r>
          </a:p>
          <a:p>
            <a:pPr marL="457200" lvl="1" indent="0">
              <a:buNone/>
            </a:pPr>
            <a:r>
              <a:rPr lang="en-US" sz="1600" dirty="0">
                <a:solidFill>
                  <a:srgbClr val="0070C0"/>
                </a:solidFill>
                <a:latin typeface="Abadi" panose="020B0604020104020204" pitchFamily="34" charset="0"/>
              </a:rPr>
              <a:t>Reasoning: to analyze the proximity of launch sites to key geographic features. Important for understanding safety considerations and environmental factors.</a:t>
            </a:r>
          </a:p>
          <a:p>
            <a:pPr marL="457200" lvl="1" indent="0">
              <a:buNone/>
            </a:pPr>
            <a:endParaRPr lang="en-US" sz="2200" b="0" i="0" u="sng" dirty="0">
              <a:solidFill>
                <a:srgbClr val="0070C0"/>
              </a:solidFill>
              <a:effectLst/>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r>
              <a:rPr lang="en-US" sz="2200" b="0" i="0" u="sng" dirty="0">
                <a:solidFill>
                  <a:srgbClr val="0070C0"/>
                </a:solidFill>
                <a:effectLst/>
                <a:latin typeface="Abadi" panose="020B0604020104020204" pitchFamily="34" charset="0"/>
                <a:hlinkClick r:id="rId3">
                  <a:extLst>
                    <a:ext uri="{A12FA001-AC4F-418D-AE19-62706E023703}">
                      <ahyp:hlinkClr xmlns:ahyp="http://schemas.microsoft.com/office/drawing/2018/hyperlinkcolor" val="tx"/>
                    </a:ext>
                  </a:extLst>
                </a:hlinkClick>
              </a:rPr>
              <a:t>Data collection API notebook</a:t>
            </a:r>
            <a:endParaRPr lang="en-US" sz="2200" dirty="0">
              <a:solidFill>
                <a:srgbClr val="0070C0"/>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6079"/>
            <a:ext cx="9745589" cy="4719494"/>
          </a:xfrm>
          <a:prstGeom prst="rect">
            <a:avLst/>
          </a:prstGeom>
        </p:spPr>
        <p:txBody>
          <a:bodyPr vert="horz" lIns="91440" tIns="45720" rIns="91440" bIns="45720" rtlCol="0" anchor="t">
            <a:normAutofit lnSpcReduction="10000"/>
          </a:bodyPr>
          <a:lstStyle/>
          <a:p>
            <a:pPr marL="0" indent="0">
              <a:buNone/>
            </a:pPr>
            <a:r>
              <a:rPr lang="en-US" sz="1600" b="1" dirty="0">
                <a:solidFill>
                  <a:srgbClr val="0070C0"/>
                </a:solidFill>
                <a:latin typeface="Abadi" panose="020B0604020104020204" pitchFamily="34" charset="0"/>
              </a:rPr>
              <a:t>Plots and Graphs</a:t>
            </a:r>
          </a:p>
          <a:p>
            <a:pPr>
              <a:buFont typeface="+mj-lt"/>
              <a:buAutoNum type="arabicPeriod"/>
            </a:pPr>
            <a:r>
              <a:rPr lang="en-US" sz="1600" b="1" dirty="0">
                <a:solidFill>
                  <a:srgbClr val="0070C0"/>
                </a:solidFill>
                <a:latin typeface="Abadi" panose="020B0604020104020204" pitchFamily="34" charset="0"/>
              </a:rPr>
              <a:t>Pie Chart (Success Rate by Launch Site)</a:t>
            </a:r>
            <a:endParaRPr lang="en-US" sz="1600" dirty="0">
              <a:solidFill>
                <a:srgbClr val="0070C0"/>
              </a:solidFill>
              <a:latin typeface="Abadi" panose="020B0604020104020204" pitchFamily="34" charset="0"/>
            </a:endParaRPr>
          </a:p>
          <a:p>
            <a:pPr lvl="1"/>
            <a:r>
              <a:rPr lang="en-US" sz="1600" dirty="0">
                <a:solidFill>
                  <a:srgbClr val="0070C0"/>
                </a:solidFill>
                <a:latin typeface="Abadi" panose="020B0604020104020204" pitchFamily="34" charset="0"/>
              </a:rPr>
              <a:t>Displays the total successful launches per site when "All Sites" is selected.</a:t>
            </a:r>
          </a:p>
          <a:p>
            <a:pPr lvl="1"/>
            <a:r>
              <a:rPr lang="en-US" sz="1600" dirty="0">
                <a:solidFill>
                  <a:srgbClr val="0070C0"/>
                </a:solidFill>
                <a:latin typeface="Abadi" panose="020B0604020104020204" pitchFamily="34" charset="0"/>
              </a:rPr>
              <a:t>Shows the breakdown of success vs. failure for a specific site when selected.</a:t>
            </a:r>
          </a:p>
          <a:p>
            <a:pPr>
              <a:buFont typeface="+mj-lt"/>
              <a:buAutoNum type="arabicPeriod"/>
            </a:pPr>
            <a:r>
              <a:rPr lang="en-US" sz="1600" b="1" dirty="0">
                <a:solidFill>
                  <a:srgbClr val="0070C0"/>
                </a:solidFill>
                <a:latin typeface="Abadi" panose="020B0604020104020204" pitchFamily="34" charset="0"/>
              </a:rPr>
              <a:t>Scatter Plot (Payload vs. Success Rate)</a:t>
            </a:r>
            <a:endParaRPr lang="en-US" sz="1600" dirty="0">
              <a:solidFill>
                <a:srgbClr val="0070C0"/>
              </a:solidFill>
              <a:latin typeface="Abadi" panose="020B0604020104020204" pitchFamily="34" charset="0"/>
            </a:endParaRPr>
          </a:p>
          <a:p>
            <a:pPr lvl="1"/>
            <a:r>
              <a:rPr lang="en-US" sz="1600" dirty="0">
                <a:solidFill>
                  <a:srgbClr val="0070C0"/>
                </a:solidFill>
                <a:latin typeface="Abadi" panose="020B0604020104020204" pitchFamily="34" charset="0"/>
              </a:rPr>
              <a:t>Displays the correlation between payload mass and launch success.</a:t>
            </a:r>
          </a:p>
          <a:p>
            <a:pPr lvl="1"/>
            <a:r>
              <a:rPr lang="en-US" sz="1600" dirty="0">
                <a:solidFill>
                  <a:srgbClr val="0070C0"/>
                </a:solidFill>
                <a:latin typeface="Abadi" panose="020B0604020104020204" pitchFamily="34" charset="0"/>
              </a:rPr>
              <a:t>Color-coded by booster version category.</a:t>
            </a:r>
          </a:p>
          <a:p>
            <a:pPr lvl="1"/>
            <a:r>
              <a:rPr lang="en-US" sz="1600" dirty="0">
                <a:solidFill>
                  <a:srgbClr val="0070C0"/>
                </a:solidFill>
                <a:latin typeface="Abadi" panose="020B0604020104020204" pitchFamily="34" charset="0"/>
              </a:rPr>
              <a:t>Filters data based on the selected site and payload range.</a:t>
            </a:r>
          </a:p>
          <a:p>
            <a:pPr marL="342000" lvl="1" indent="-342000">
              <a:spcBef>
                <a:spcPts val="1000"/>
              </a:spcBef>
              <a:buNone/>
            </a:pPr>
            <a:r>
              <a:rPr lang="en-US" sz="1600" b="1" dirty="0">
                <a:solidFill>
                  <a:srgbClr val="0070C0"/>
                </a:solidFill>
                <a:latin typeface="Abadi" panose="020B0604020104020204" pitchFamily="34" charset="0"/>
              </a:rPr>
              <a:t>Why These Plots and Interactions Were Added</a:t>
            </a:r>
          </a:p>
          <a:p>
            <a:pPr marL="342000" lvl="1" indent="-342000">
              <a:spcBef>
                <a:spcPts val="1000"/>
              </a:spcBef>
            </a:pPr>
            <a:r>
              <a:rPr lang="en-US" sz="1600" dirty="0">
                <a:solidFill>
                  <a:srgbClr val="0070C0"/>
                </a:solidFill>
                <a:latin typeface="Abadi" panose="020B0604020104020204" pitchFamily="34" charset="0"/>
              </a:rPr>
              <a:t>Pie Chart: Helps users quickly visualize the success distribution across different launch sites.</a:t>
            </a:r>
          </a:p>
          <a:p>
            <a:pPr marL="342000" lvl="1" indent="-342000">
              <a:spcBef>
                <a:spcPts val="1000"/>
              </a:spcBef>
            </a:pPr>
            <a:r>
              <a:rPr lang="en-US" sz="1600" dirty="0">
                <a:solidFill>
                  <a:srgbClr val="0070C0"/>
                </a:solidFill>
                <a:latin typeface="Abadi" panose="020B0604020104020204" pitchFamily="34" charset="0"/>
              </a:rPr>
              <a:t>Scatter Plot: Enables exploration of how payload mass affects launch success.</a:t>
            </a:r>
          </a:p>
          <a:p>
            <a:pPr marL="342000" lvl="1" indent="-342000">
              <a:spcBef>
                <a:spcPts val="1000"/>
              </a:spcBef>
            </a:pPr>
            <a:r>
              <a:rPr lang="en-US" sz="1600" dirty="0">
                <a:solidFill>
                  <a:srgbClr val="0070C0"/>
                </a:solidFill>
                <a:latin typeface="Abadi" panose="020B0604020104020204" pitchFamily="34" charset="0"/>
              </a:rPr>
              <a:t>Dropdown: Provides an easy way to compare individual sites or analyze overall trends.</a:t>
            </a:r>
          </a:p>
          <a:p>
            <a:pPr marL="342000" lvl="1" indent="-342000">
              <a:spcBef>
                <a:spcPts val="1000"/>
              </a:spcBef>
            </a:pPr>
            <a:r>
              <a:rPr lang="en-US" sz="1600" dirty="0">
                <a:solidFill>
                  <a:srgbClr val="0070C0"/>
                </a:solidFill>
                <a:latin typeface="Abadi" panose="020B0604020104020204" pitchFamily="34" charset="0"/>
              </a:rPr>
              <a:t>Range Slider: Allows users to explore how different payload ranges impact launch success rates.</a:t>
            </a:r>
          </a:p>
          <a:p>
            <a:pPr marL="0" lvl="1" indent="0">
              <a:spcBef>
                <a:spcPts val="1000"/>
              </a:spcBef>
              <a:buNone/>
            </a:pPr>
            <a:endParaRPr lang="en-US" sz="1600" b="0" i="0" u="sng" dirty="0">
              <a:solidFill>
                <a:srgbClr val="0070C0"/>
              </a:solidFill>
              <a:effectLst/>
              <a:latin typeface="Abadi" panose="020B0604020104020204" pitchFamily="34" charset="0"/>
              <a:hlinkClick r:id="rId3">
                <a:extLst>
                  <a:ext uri="{A12FA001-AC4F-418D-AE19-62706E023703}">
                    <ahyp:hlinkClr xmlns:ahyp="http://schemas.microsoft.com/office/drawing/2018/hyperlinkcolor" val="tx"/>
                  </a:ext>
                </a:extLst>
              </a:hlinkClick>
            </a:endParaRPr>
          </a:p>
          <a:p>
            <a:pPr marL="0" lvl="1" indent="0">
              <a:spcBef>
                <a:spcPts val="1000"/>
              </a:spcBef>
              <a:buNone/>
            </a:pPr>
            <a:r>
              <a:rPr lang="en-US" sz="2200" b="0" i="0" u="sng" dirty="0">
                <a:solidFill>
                  <a:srgbClr val="0070C0"/>
                </a:solidFill>
                <a:effectLst/>
                <a:latin typeface="Abadi" panose="020B0604020104020204" pitchFamily="34" charset="0"/>
                <a:hlinkClick r:id="rId4">
                  <a:extLst>
                    <a:ext uri="{A12FA001-AC4F-418D-AE19-62706E023703}">
                      <ahyp:hlinkClr xmlns:ahyp="http://schemas.microsoft.com/office/drawing/2018/hyperlinkcolor" val="tx"/>
                    </a:ext>
                  </a:extLst>
                </a:hlinkClick>
              </a:rPr>
              <a:t>Data collection API notebook</a:t>
            </a:r>
            <a:endParaRPr lang="en-US" sz="2200" dirty="0">
              <a:solidFill>
                <a:srgbClr val="0070C0"/>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3007"/>
            <a:ext cx="9745589" cy="4712566"/>
          </a:xfrm>
          <a:prstGeom prst="rect">
            <a:avLst/>
          </a:prstGeom>
        </p:spPr>
        <p:txBody>
          <a:bodyPr>
            <a:noAutofit/>
          </a:bodyPr>
          <a:lstStyle/>
          <a:p>
            <a:pPr marL="230400" indent="-230400">
              <a:lnSpc>
                <a:spcPct val="80000"/>
              </a:lnSpc>
              <a:buNone/>
            </a:pPr>
            <a:r>
              <a:rPr lang="en-US" sz="1600" b="1" dirty="0">
                <a:solidFill>
                  <a:srgbClr val="0070C0"/>
                </a:solidFill>
                <a:latin typeface="Abadi" panose="020B0604020104020204" pitchFamily="34" charset="0"/>
              </a:rPr>
              <a:t>	</a:t>
            </a:r>
            <a:r>
              <a:rPr lang="en-US" sz="2200" b="1" dirty="0">
                <a:solidFill>
                  <a:srgbClr val="0070C0"/>
                </a:solidFill>
                <a:latin typeface="Abadi" panose="020B0604020104020204" pitchFamily="34" charset="0"/>
              </a:rPr>
              <a:t>Data Preparation</a:t>
            </a:r>
          </a:p>
          <a:p>
            <a:pPr marL="230400" indent="-230400">
              <a:lnSpc>
                <a:spcPct val="80000"/>
              </a:lnSpc>
              <a:buNone/>
            </a:pPr>
            <a:r>
              <a:rPr lang="en-US" sz="1600" dirty="0">
                <a:solidFill>
                  <a:srgbClr val="0070C0"/>
                </a:solidFill>
                <a:latin typeface="Abadi" panose="020B0604020104020204" pitchFamily="34" charset="0"/>
              </a:rPr>
              <a:t>•	Extracted target variable (Y = data['Class'].</a:t>
            </a:r>
            <a:r>
              <a:rPr lang="en-US" sz="1600" dirty="0" err="1">
                <a:solidFill>
                  <a:srgbClr val="0070C0"/>
                </a:solidFill>
                <a:latin typeface="Abadi" panose="020B0604020104020204" pitchFamily="34" charset="0"/>
              </a:rPr>
              <a:t>to_numpy</a:t>
            </a:r>
            <a:r>
              <a:rPr lang="en-US" sz="1600" dirty="0">
                <a:solidFill>
                  <a:srgbClr val="0070C0"/>
                </a:solidFill>
                <a:latin typeface="Abadi" panose="020B0604020104020204" pitchFamily="34" charset="0"/>
              </a:rPr>
              <a:t>())</a:t>
            </a:r>
          </a:p>
          <a:p>
            <a:pPr marL="230400" indent="-230400">
              <a:lnSpc>
                <a:spcPct val="80000"/>
              </a:lnSpc>
              <a:buNone/>
            </a:pPr>
            <a:r>
              <a:rPr lang="en-US" sz="1600" dirty="0">
                <a:solidFill>
                  <a:srgbClr val="0070C0"/>
                </a:solidFill>
                <a:latin typeface="Abadi" panose="020B0604020104020204" pitchFamily="34" charset="0"/>
              </a:rPr>
              <a:t>•	Standardized feature variables using </a:t>
            </a:r>
            <a:r>
              <a:rPr lang="en-US" sz="1600" dirty="0" err="1">
                <a:solidFill>
                  <a:srgbClr val="0070C0"/>
                </a:solidFill>
                <a:latin typeface="Abadi" panose="020B0604020104020204" pitchFamily="34" charset="0"/>
              </a:rPr>
              <a:t>StandardScaler</a:t>
            </a:r>
            <a:r>
              <a:rPr lang="en-US" sz="1600" dirty="0">
                <a:solidFill>
                  <a:srgbClr val="0070C0"/>
                </a:solidFill>
                <a:latin typeface="Abadi" panose="020B0604020104020204" pitchFamily="34" charset="0"/>
              </a:rPr>
              <a:t> (X = </a:t>
            </a:r>
            <a:r>
              <a:rPr lang="en-US" sz="1600" dirty="0" err="1">
                <a:solidFill>
                  <a:srgbClr val="0070C0"/>
                </a:solidFill>
                <a:latin typeface="Abadi" panose="020B0604020104020204" pitchFamily="34" charset="0"/>
              </a:rPr>
              <a:t>transform.fit_transform</a:t>
            </a:r>
            <a:r>
              <a:rPr lang="en-US" sz="1600" dirty="0">
                <a:solidFill>
                  <a:srgbClr val="0070C0"/>
                </a:solidFill>
                <a:latin typeface="Abadi" panose="020B0604020104020204" pitchFamily="34" charset="0"/>
              </a:rPr>
              <a:t>(X))</a:t>
            </a:r>
          </a:p>
          <a:p>
            <a:pPr marL="230400" indent="-230400">
              <a:lnSpc>
                <a:spcPct val="80000"/>
              </a:lnSpc>
              <a:buNone/>
            </a:pPr>
            <a:r>
              <a:rPr lang="en-US" sz="1600" dirty="0">
                <a:solidFill>
                  <a:srgbClr val="0070C0"/>
                </a:solidFill>
                <a:latin typeface="Abadi" panose="020B0604020104020204" pitchFamily="34" charset="0"/>
              </a:rPr>
              <a:t>•	Split data into training and testing sets (</a:t>
            </a:r>
            <a:r>
              <a:rPr lang="en-US" sz="1600" dirty="0" err="1">
                <a:solidFill>
                  <a:srgbClr val="0070C0"/>
                </a:solidFill>
                <a:latin typeface="Abadi" panose="020B0604020104020204" pitchFamily="34" charset="0"/>
              </a:rPr>
              <a:t>train_test_split</a:t>
            </a:r>
            <a:r>
              <a:rPr lang="en-US" sz="1600" dirty="0">
                <a:solidFill>
                  <a:srgbClr val="0070C0"/>
                </a:solidFill>
                <a:latin typeface="Abadi" panose="020B0604020104020204" pitchFamily="34" charset="0"/>
              </a:rPr>
              <a:t>(X, Y, </a:t>
            </a:r>
            <a:r>
              <a:rPr lang="en-US" sz="1600" dirty="0" err="1">
                <a:solidFill>
                  <a:srgbClr val="0070C0"/>
                </a:solidFill>
                <a:latin typeface="Abadi" panose="020B0604020104020204" pitchFamily="34" charset="0"/>
              </a:rPr>
              <a:t>test_size</a:t>
            </a:r>
            <a:r>
              <a:rPr lang="en-US" sz="1600" dirty="0">
                <a:solidFill>
                  <a:srgbClr val="0070C0"/>
                </a:solidFill>
                <a:latin typeface="Abadi" panose="020B0604020104020204" pitchFamily="34" charset="0"/>
              </a:rPr>
              <a:t>=0.2, </a:t>
            </a:r>
            <a:r>
              <a:rPr lang="en-US" sz="1600" dirty="0" err="1">
                <a:solidFill>
                  <a:srgbClr val="0070C0"/>
                </a:solidFill>
                <a:latin typeface="Abadi" panose="020B0604020104020204" pitchFamily="34" charset="0"/>
              </a:rPr>
              <a:t>random_state</a:t>
            </a:r>
            <a:r>
              <a:rPr lang="en-US" sz="1600" dirty="0">
                <a:solidFill>
                  <a:srgbClr val="0070C0"/>
                </a:solidFill>
                <a:latin typeface="Abadi" panose="020B0604020104020204" pitchFamily="34" charset="0"/>
              </a:rPr>
              <a:t>=2))</a:t>
            </a:r>
          </a:p>
          <a:p>
            <a:pPr marL="230400" indent="-230400">
              <a:lnSpc>
                <a:spcPct val="80000"/>
              </a:lnSpc>
              <a:buNone/>
            </a:pPr>
            <a:r>
              <a:rPr lang="en-US" sz="1600" b="1" dirty="0">
                <a:solidFill>
                  <a:srgbClr val="0070C0"/>
                </a:solidFill>
                <a:latin typeface="Abadi" panose="020B0604020104020204" pitchFamily="34" charset="0"/>
              </a:rPr>
              <a:t>	</a:t>
            </a:r>
            <a:r>
              <a:rPr lang="en-US" sz="2200" b="1" dirty="0">
                <a:solidFill>
                  <a:srgbClr val="0070C0"/>
                </a:solidFill>
                <a:latin typeface="Abadi" panose="020B0604020104020204" pitchFamily="34" charset="0"/>
              </a:rPr>
              <a:t>Model Selection &amp; Hyperparameter Tuning</a:t>
            </a:r>
          </a:p>
          <a:p>
            <a:pPr>
              <a:lnSpc>
                <a:spcPct val="100000"/>
              </a:lnSpc>
            </a:pPr>
            <a:r>
              <a:rPr lang="en-US" sz="1600" b="1" dirty="0">
                <a:solidFill>
                  <a:srgbClr val="0070C0"/>
                </a:solidFill>
                <a:latin typeface="Abadi" panose="020B0604020104020204" pitchFamily="34" charset="0"/>
              </a:rPr>
              <a:t>Logistic Regression </a:t>
            </a:r>
            <a:r>
              <a:rPr lang="en-US" sz="1600" dirty="0">
                <a:solidFill>
                  <a:srgbClr val="0070C0"/>
                </a:solidFill>
                <a:latin typeface="Abadi" panose="020B0604020104020204" pitchFamily="34" charset="0"/>
              </a:rPr>
              <a:t>used </a:t>
            </a:r>
            <a:r>
              <a:rPr lang="en-US" sz="1600" dirty="0" err="1">
                <a:solidFill>
                  <a:srgbClr val="0070C0"/>
                </a:solidFill>
                <a:latin typeface="Abadi" panose="020B0604020104020204" pitchFamily="34" charset="0"/>
              </a:rPr>
              <a:t>GridSearchCV</a:t>
            </a:r>
            <a:r>
              <a:rPr lang="en-US" sz="1600" dirty="0">
                <a:solidFill>
                  <a:srgbClr val="0070C0"/>
                </a:solidFill>
                <a:latin typeface="Abadi" panose="020B0604020104020204" pitchFamily="34" charset="0"/>
              </a:rPr>
              <a:t> with parameter tuning (C, penalty, solver). Best parameters: {'C': 0.01, 'penalty': 'l2', 'solver': '</a:t>
            </a:r>
            <a:r>
              <a:rPr lang="en-US" sz="1600" dirty="0" err="1">
                <a:solidFill>
                  <a:srgbClr val="0070C0"/>
                </a:solidFill>
                <a:latin typeface="Abadi" panose="020B0604020104020204" pitchFamily="34" charset="0"/>
              </a:rPr>
              <a:t>lbfgs</a:t>
            </a:r>
            <a:r>
              <a:rPr lang="en-US" sz="1600" dirty="0">
                <a:solidFill>
                  <a:srgbClr val="0070C0"/>
                </a:solidFill>
                <a:latin typeface="Abadi" panose="020B0604020104020204" pitchFamily="34" charset="0"/>
              </a:rPr>
              <a:t>’}</a:t>
            </a:r>
          </a:p>
          <a:p>
            <a:pPr>
              <a:lnSpc>
                <a:spcPct val="100000"/>
              </a:lnSpc>
            </a:pPr>
            <a:r>
              <a:rPr lang="en-US" sz="1600" b="1" dirty="0">
                <a:solidFill>
                  <a:srgbClr val="0070C0"/>
                </a:solidFill>
                <a:latin typeface="Abadi" panose="020B0604020104020204" pitchFamily="34" charset="0"/>
              </a:rPr>
              <a:t>Support Vector Machine (SVM) </a:t>
            </a:r>
            <a:r>
              <a:rPr lang="en-US" sz="1600" dirty="0">
                <a:solidFill>
                  <a:srgbClr val="0070C0"/>
                </a:solidFill>
                <a:latin typeface="Abadi" panose="020B0604020104020204" pitchFamily="34" charset="0"/>
              </a:rPr>
              <a:t>tuned hyperparameters (kernel, C, gamma) using </a:t>
            </a:r>
            <a:r>
              <a:rPr lang="en-US" sz="1600" dirty="0" err="1">
                <a:solidFill>
                  <a:srgbClr val="0070C0"/>
                </a:solidFill>
                <a:latin typeface="Abadi" panose="020B0604020104020204" pitchFamily="34" charset="0"/>
              </a:rPr>
              <a:t>GridSearchCV</a:t>
            </a:r>
            <a:r>
              <a:rPr lang="en-US" sz="1600" dirty="0">
                <a:solidFill>
                  <a:srgbClr val="0070C0"/>
                </a:solidFill>
                <a:latin typeface="Abadi" panose="020B0604020104020204" pitchFamily="34" charset="0"/>
              </a:rPr>
              <a:t>. Best parameters: {'C': 1.0, 'gamma': 0.0316, 'kernel': 'sigmoid'}</a:t>
            </a:r>
          </a:p>
          <a:p>
            <a:pPr>
              <a:lnSpc>
                <a:spcPct val="100000"/>
              </a:lnSpc>
            </a:pPr>
            <a:r>
              <a:rPr lang="en-US" sz="1600" b="1" dirty="0">
                <a:solidFill>
                  <a:srgbClr val="0070C0"/>
                </a:solidFill>
                <a:latin typeface="Abadi" panose="020B0604020104020204" pitchFamily="34" charset="0"/>
              </a:rPr>
              <a:t>Decision Tree </a:t>
            </a:r>
            <a:r>
              <a:rPr lang="en-US" sz="1600" dirty="0">
                <a:solidFill>
                  <a:srgbClr val="0070C0"/>
                </a:solidFill>
                <a:latin typeface="Abadi" panose="020B0604020104020204" pitchFamily="34" charset="0"/>
              </a:rPr>
              <a:t>tuned criterion, splitter, </a:t>
            </a:r>
            <a:r>
              <a:rPr lang="en-US" sz="1600" dirty="0" err="1">
                <a:solidFill>
                  <a:srgbClr val="0070C0"/>
                </a:solidFill>
                <a:latin typeface="Abadi" panose="020B0604020104020204" pitchFamily="34" charset="0"/>
              </a:rPr>
              <a:t>max_depth</a:t>
            </a:r>
            <a:r>
              <a:rPr lang="en-US" sz="1600" dirty="0">
                <a:solidFill>
                  <a:srgbClr val="0070C0"/>
                </a:solidFill>
                <a:latin typeface="Abadi" panose="020B0604020104020204" pitchFamily="34" charset="0"/>
              </a:rPr>
              <a:t>, </a:t>
            </a:r>
            <a:r>
              <a:rPr lang="en-US" sz="1600" dirty="0" err="1">
                <a:solidFill>
                  <a:srgbClr val="0070C0"/>
                </a:solidFill>
                <a:latin typeface="Abadi" panose="020B0604020104020204" pitchFamily="34" charset="0"/>
              </a:rPr>
              <a:t>max_features</a:t>
            </a:r>
            <a:r>
              <a:rPr lang="en-US" sz="1600" dirty="0">
                <a:solidFill>
                  <a:srgbClr val="0070C0"/>
                </a:solidFill>
                <a:latin typeface="Abadi" panose="020B0604020104020204" pitchFamily="34" charset="0"/>
              </a:rPr>
              <a:t>, </a:t>
            </a:r>
            <a:r>
              <a:rPr lang="en-US" sz="1600" dirty="0" err="1">
                <a:solidFill>
                  <a:srgbClr val="0070C0"/>
                </a:solidFill>
                <a:latin typeface="Abadi" panose="020B0604020104020204" pitchFamily="34" charset="0"/>
              </a:rPr>
              <a:t>min_samples_leaf</a:t>
            </a:r>
            <a:r>
              <a:rPr lang="en-US" sz="1600" dirty="0">
                <a:solidFill>
                  <a:srgbClr val="0070C0"/>
                </a:solidFill>
                <a:latin typeface="Abadi" panose="020B0604020104020204" pitchFamily="34" charset="0"/>
              </a:rPr>
              <a:t>, </a:t>
            </a:r>
            <a:r>
              <a:rPr lang="en-US" sz="1600" dirty="0" err="1">
                <a:solidFill>
                  <a:srgbClr val="0070C0"/>
                </a:solidFill>
                <a:latin typeface="Abadi" panose="020B0604020104020204" pitchFamily="34" charset="0"/>
              </a:rPr>
              <a:t>min_samples_split</a:t>
            </a:r>
            <a:r>
              <a:rPr lang="en-US" sz="1600" dirty="0">
                <a:solidFill>
                  <a:srgbClr val="0070C0"/>
                </a:solidFill>
                <a:latin typeface="Abadi" panose="020B0604020104020204" pitchFamily="34" charset="0"/>
              </a:rPr>
              <a:t>. Best parameters: {'criterion': 'entropy', '</a:t>
            </a:r>
            <a:r>
              <a:rPr lang="en-US" sz="1600" dirty="0" err="1">
                <a:solidFill>
                  <a:srgbClr val="0070C0"/>
                </a:solidFill>
                <a:latin typeface="Abadi" panose="020B0604020104020204" pitchFamily="34" charset="0"/>
              </a:rPr>
              <a:t>max_depth</a:t>
            </a:r>
            <a:r>
              <a:rPr lang="en-US" sz="1600" dirty="0">
                <a:solidFill>
                  <a:srgbClr val="0070C0"/>
                </a:solidFill>
                <a:latin typeface="Abadi" panose="020B0604020104020204" pitchFamily="34" charset="0"/>
              </a:rPr>
              <a:t>': 12, '</a:t>
            </a:r>
            <a:r>
              <a:rPr lang="en-US" sz="1600" dirty="0" err="1">
                <a:solidFill>
                  <a:srgbClr val="0070C0"/>
                </a:solidFill>
                <a:latin typeface="Abadi" panose="020B0604020104020204" pitchFamily="34" charset="0"/>
              </a:rPr>
              <a:t>max_features</a:t>
            </a:r>
            <a:r>
              <a:rPr lang="en-US" sz="1600" dirty="0">
                <a:solidFill>
                  <a:srgbClr val="0070C0"/>
                </a:solidFill>
                <a:latin typeface="Abadi" panose="020B0604020104020204" pitchFamily="34" charset="0"/>
              </a:rPr>
              <a:t>': 'sqrt', '</a:t>
            </a:r>
            <a:r>
              <a:rPr lang="en-US" sz="1600" dirty="0" err="1">
                <a:solidFill>
                  <a:srgbClr val="0070C0"/>
                </a:solidFill>
                <a:latin typeface="Abadi" panose="020B0604020104020204" pitchFamily="34" charset="0"/>
              </a:rPr>
              <a:t>min_samples_leaf</a:t>
            </a:r>
            <a:r>
              <a:rPr lang="en-US" sz="1600" dirty="0">
                <a:solidFill>
                  <a:srgbClr val="0070C0"/>
                </a:solidFill>
                <a:latin typeface="Abadi" panose="020B0604020104020204" pitchFamily="34" charset="0"/>
              </a:rPr>
              <a:t>': 2, '</a:t>
            </a:r>
            <a:r>
              <a:rPr lang="en-US" sz="1600" dirty="0" err="1">
                <a:solidFill>
                  <a:srgbClr val="0070C0"/>
                </a:solidFill>
                <a:latin typeface="Abadi" panose="020B0604020104020204" pitchFamily="34" charset="0"/>
              </a:rPr>
              <a:t>min_samples_split</a:t>
            </a:r>
            <a:r>
              <a:rPr lang="en-US" sz="1600" dirty="0">
                <a:solidFill>
                  <a:srgbClr val="0070C0"/>
                </a:solidFill>
                <a:latin typeface="Abadi" panose="020B0604020104020204" pitchFamily="34" charset="0"/>
              </a:rPr>
              <a:t>': 10, 'splitter': 'random'}</a:t>
            </a:r>
          </a:p>
          <a:p>
            <a:pPr>
              <a:lnSpc>
                <a:spcPct val="100000"/>
              </a:lnSpc>
            </a:pPr>
            <a:r>
              <a:rPr lang="en-US" sz="1600" b="1" dirty="0">
                <a:solidFill>
                  <a:srgbClr val="0070C0"/>
                </a:solidFill>
                <a:latin typeface="Abadi" panose="020B0604020104020204" pitchFamily="34" charset="0"/>
              </a:rPr>
              <a:t>K-Nearest Neighbors (KNN) </a:t>
            </a:r>
            <a:r>
              <a:rPr lang="en-US" sz="1600" dirty="0">
                <a:solidFill>
                  <a:srgbClr val="0070C0"/>
                </a:solidFill>
                <a:latin typeface="Abadi" panose="020B0604020104020204" pitchFamily="34" charset="0"/>
              </a:rPr>
              <a:t>tuned </a:t>
            </a:r>
            <a:r>
              <a:rPr lang="en-US" sz="1600" dirty="0" err="1">
                <a:solidFill>
                  <a:srgbClr val="0070C0"/>
                </a:solidFill>
                <a:latin typeface="Abadi" panose="020B0604020104020204" pitchFamily="34" charset="0"/>
              </a:rPr>
              <a:t>n_neighbors</a:t>
            </a:r>
            <a:r>
              <a:rPr lang="en-US" sz="1600" dirty="0">
                <a:solidFill>
                  <a:srgbClr val="0070C0"/>
                </a:solidFill>
                <a:latin typeface="Abadi" panose="020B0604020104020204" pitchFamily="34" charset="0"/>
              </a:rPr>
              <a:t>, algorithm, p. Best parameters: {'algorithm': 'auto', '</a:t>
            </a:r>
            <a:r>
              <a:rPr lang="en-US" sz="1600" dirty="0" err="1">
                <a:solidFill>
                  <a:srgbClr val="0070C0"/>
                </a:solidFill>
                <a:latin typeface="Abadi" panose="020B0604020104020204" pitchFamily="34" charset="0"/>
              </a:rPr>
              <a:t>n_neighbors</a:t>
            </a:r>
            <a:r>
              <a:rPr lang="en-US" sz="1600" dirty="0">
                <a:solidFill>
                  <a:srgbClr val="0070C0"/>
                </a:solidFill>
                <a:latin typeface="Abadi" panose="020B0604020104020204" pitchFamily="34" charset="0"/>
              </a:rPr>
              <a:t>': 10, 'p': 1}</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3007"/>
            <a:ext cx="9745589" cy="4712566"/>
          </a:xfrm>
          <a:prstGeom prst="rect">
            <a:avLst/>
          </a:prstGeom>
        </p:spPr>
        <p:txBody>
          <a:bodyPr>
            <a:noAutofit/>
          </a:bodyPr>
          <a:lstStyle/>
          <a:p>
            <a:pPr marL="230400" indent="-230400">
              <a:lnSpc>
                <a:spcPct val="80000"/>
              </a:lnSpc>
              <a:buNone/>
            </a:pPr>
            <a:r>
              <a:rPr lang="en-US" sz="1600" b="1" dirty="0">
                <a:solidFill>
                  <a:srgbClr val="0070C0"/>
                </a:solidFill>
                <a:latin typeface="Abadi" panose="020B0604020104020204" pitchFamily="34" charset="0"/>
              </a:rPr>
              <a:t>	</a:t>
            </a:r>
            <a:r>
              <a:rPr lang="en-US" sz="2200" b="1" dirty="0">
                <a:solidFill>
                  <a:srgbClr val="0070C0"/>
                </a:solidFill>
                <a:latin typeface="Abadi" panose="020B0604020104020204" pitchFamily="34" charset="0"/>
              </a:rPr>
              <a:t>Model Evaluation &amp; Selection</a:t>
            </a:r>
          </a:p>
          <a:p>
            <a:pPr>
              <a:lnSpc>
                <a:spcPct val="100000"/>
              </a:lnSpc>
            </a:pPr>
            <a:r>
              <a:rPr lang="en-US" sz="1600" dirty="0">
                <a:solidFill>
                  <a:srgbClr val="0070C0"/>
                </a:solidFill>
                <a:latin typeface="Abadi" panose="020B0604020104020204" pitchFamily="34" charset="0"/>
              </a:rPr>
              <a:t>Used accuracy scores and confusion matrices to evaluate models</a:t>
            </a:r>
          </a:p>
          <a:p>
            <a:pPr>
              <a:lnSpc>
                <a:spcPct val="100000"/>
              </a:lnSpc>
            </a:pPr>
            <a:r>
              <a:rPr lang="en-US" sz="1600" dirty="0">
                <a:solidFill>
                  <a:srgbClr val="0070C0"/>
                </a:solidFill>
                <a:latin typeface="Abadi" panose="020B0604020104020204" pitchFamily="34" charset="0"/>
              </a:rPr>
              <a:t>Noted false positives as a key issue in classification</a:t>
            </a:r>
          </a:p>
          <a:p>
            <a:pPr>
              <a:lnSpc>
                <a:spcPct val="100000"/>
              </a:lnSpc>
            </a:pPr>
            <a:r>
              <a:rPr lang="en-US" sz="1600" dirty="0">
                <a:solidFill>
                  <a:srgbClr val="0070C0"/>
                </a:solidFill>
                <a:latin typeface="Abadi" panose="020B0604020104020204" pitchFamily="34" charset="0"/>
              </a:rPr>
              <a:t>Decision Tree achieved the highest test accuracy (0.8889) and was the best-performing model</a:t>
            </a:r>
          </a:p>
          <a:p>
            <a:pPr>
              <a:lnSpc>
                <a:spcPct val="100000"/>
              </a:lnSpc>
            </a:pPr>
            <a:endParaRPr lang="en-US" sz="1600" dirty="0">
              <a:solidFill>
                <a:srgbClr val="0070C0"/>
              </a:solidFill>
              <a:latin typeface="Abadi" panose="020B0604020104020204" pitchFamily="34" charset="0"/>
            </a:endParaRPr>
          </a:p>
          <a:p>
            <a:pPr>
              <a:lnSpc>
                <a:spcPct val="100000"/>
              </a:lnSpc>
            </a:pPr>
            <a:endParaRPr lang="en-US" sz="1600" dirty="0">
              <a:solidFill>
                <a:srgbClr val="0070C0"/>
              </a:solidFill>
              <a:latin typeface="Abadi" panose="020B0604020104020204" pitchFamily="34" charset="0"/>
            </a:endParaRPr>
          </a:p>
          <a:p>
            <a:pPr>
              <a:lnSpc>
                <a:spcPct val="100000"/>
              </a:lnSpc>
            </a:pPr>
            <a:endParaRPr lang="en-US" sz="1600" dirty="0">
              <a:solidFill>
                <a:srgbClr val="0070C0"/>
              </a:solidFill>
              <a:latin typeface="Abadi" panose="020B0604020104020204" pitchFamily="34" charset="0"/>
            </a:endParaRPr>
          </a:p>
          <a:p>
            <a:pPr>
              <a:lnSpc>
                <a:spcPct val="100000"/>
              </a:lnSpc>
            </a:pPr>
            <a:endParaRPr lang="en-US" sz="1600" dirty="0">
              <a:solidFill>
                <a:srgbClr val="0070C0"/>
              </a:solidFill>
              <a:latin typeface="Abadi" panose="020B0604020104020204" pitchFamily="34" charset="0"/>
            </a:endParaRPr>
          </a:p>
          <a:p>
            <a:pPr>
              <a:lnSpc>
                <a:spcPct val="100000"/>
              </a:lnSpc>
            </a:pPr>
            <a:endParaRPr lang="en-US" sz="1600" dirty="0">
              <a:solidFill>
                <a:srgbClr val="0070C0"/>
              </a:solidFill>
              <a:latin typeface="Abadi" panose="020B0604020104020204" pitchFamily="34" charset="0"/>
            </a:endParaRPr>
          </a:p>
          <a:p>
            <a:pPr>
              <a:lnSpc>
                <a:spcPct val="100000"/>
              </a:lnSpc>
            </a:pPr>
            <a:endParaRPr lang="en-US" sz="1600" dirty="0">
              <a:solidFill>
                <a:srgbClr val="0070C0"/>
              </a:solidFill>
              <a:latin typeface="Abadi" panose="020B0604020104020204" pitchFamily="34" charset="0"/>
            </a:endParaRPr>
          </a:p>
          <a:p>
            <a:pPr>
              <a:lnSpc>
                <a:spcPct val="100000"/>
              </a:lnSpc>
            </a:pPr>
            <a:endParaRPr lang="en-US" sz="1600" dirty="0">
              <a:solidFill>
                <a:srgbClr val="0070C0"/>
              </a:solidFill>
              <a:latin typeface="Abadi" panose="020B0604020104020204" pitchFamily="34" charset="0"/>
            </a:endParaRPr>
          </a:p>
          <a:p>
            <a:pPr marL="0" indent="0">
              <a:lnSpc>
                <a:spcPct val="100000"/>
              </a:lnSpc>
              <a:buNone/>
            </a:pPr>
            <a:r>
              <a:rPr lang="en-US" sz="2200" b="0" i="0" u="sng" dirty="0">
                <a:solidFill>
                  <a:srgbClr val="0070C0"/>
                </a:solidFill>
                <a:effectLst/>
                <a:latin typeface="Abadi" panose="020B0604020104020204" pitchFamily="34" charset="0"/>
                <a:hlinkClick r:id="rId3">
                  <a:extLst>
                    <a:ext uri="{A12FA001-AC4F-418D-AE19-62706E023703}">
                      <ahyp:hlinkClr xmlns:ahyp="http://schemas.microsoft.com/office/drawing/2018/hyperlinkcolor" val="tx"/>
                    </a:ext>
                  </a:extLst>
                </a:hlinkClick>
              </a:rPr>
              <a:t>Data collection API notebook</a:t>
            </a:r>
            <a:endParaRPr lang="en-US" sz="2200" dirty="0">
              <a:solidFill>
                <a:srgbClr val="0070C0"/>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610226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295399"/>
            <a:ext cx="6049764" cy="4730173"/>
          </a:xfrm>
          <a:prstGeom prst="rect">
            <a:avLst/>
          </a:prstGeom>
        </p:spPr>
        <p:txBody>
          <a:bodyPr>
            <a:normAutofit/>
          </a:bodyPr>
          <a:lstStyle/>
          <a:p>
            <a:pPr>
              <a:lnSpc>
                <a:spcPct val="70000"/>
              </a:lnSpc>
              <a:buFont typeface="+mj-lt"/>
              <a:buAutoNum type="arabicPeriod"/>
            </a:pPr>
            <a:r>
              <a:rPr lang="en-US" sz="1200" b="1" dirty="0">
                <a:solidFill>
                  <a:srgbClr val="0070C0"/>
                </a:solidFill>
                <a:latin typeface="Abadi" panose="020B0604020104020204" pitchFamily="34" charset="0"/>
              </a:rPr>
              <a:t>The plot shows three distinct launch sites:</a:t>
            </a:r>
          </a:p>
          <a:p>
            <a:pPr>
              <a:lnSpc>
                <a:spcPct val="70000"/>
              </a:lnSpc>
              <a:buFont typeface="Arial" panose="020B0604020202020204" pitchFamily="34" charset="0"/>
              <a:buChar char="•"/>
            </a:pPr>
            <a:r>
              <a:rPr lang="en-US" sz="1200" dirty="0">
                <a:solidFill>
                  <a:srgbClr val="0070C0"/>
                </a:solidFill>
                <a:latin typeface="Abadi" panose="020B0604020104020204" pitchFamily="34" charset="0"/>
              </a:rPr>
              <a:t>CCAFS SLC 40 (Cape Canaveral Air Force Station Space Launch Complex 40)</a:t>
            </a:r>
          </a:p>
          <a:p>
            <a:pPr>
              <a:lnSpc>
                <a:spcPct val="70000"/>
              </a:lnSpc>
              <a:buFont typeface="Arial" panose="020B0604020202020204" pitchFamily="34" charset="0"/>
              <a:buChar char="•"/>
            </a:pPr>
            <a:r>
              <a:rPr lang="en-US" sz="1200" dirty="0">
                <a:solidFill>
                  <a:srgbClr val="0070C0"/>
                </a:solidFill>
                <a:latin typeface="Abadi" panose="020B0604020104020204" pitchFamily="34" charset="0"/>
              </a:rPr>
              <a:t>VAFB SLC 4E (Vandenberg Air Force Base Space Launch Complex 4E)</a:t>
            </a:r>
          </a:p>
          <a:p>
            <a:pPr>
              <a:lnSpc>
                <a:spcPct val="70000"/>
              </a:lnSpc>
              <a:buFont typeface="Arial" panose="020B0604020202020204" pitchFamily="34" charset="0"/>
              <a:buChar char="•"/>
            </a:pPr>
            <a:r>
              <a:rPr lang="en-US" sz="1200" dirty="0">
                <a:solidFill>
                  <a:srgbClr val="0070C0"/>
                </a:solidFill>
                <a:latin typeface="Abadi" panose="020B0604020104020204" pitchFamily="34" charset="0"/>
              </a:rPr>
              <a:t>KSC LC 39A (Kennedy Space Center Launch Complex 39A)</a:t>
            </a:r>
          </a:p>
          <a:p>
            <a:pPr>
              <a:lnSpc>
                <a:spcPct val="70000"/>
              </a:lnSpc>
              <a:buFont typeface="+mj-lt"/>
              <a:buAutoNum type="arabicPeriod" startAt="2"/>
            </a:pPr>
            <a:r>
              <a:rPr lang="en-US" sz="1200" b="1" dirty="0">
                <a:solidFill>
                  <a:srgbClr val="0070C0"/>
                </a:solidFill>
                <a:latin typeface="Abadi" panose="020B0604020104020204" pitchFamily="34" charset="0"/>
              </a:rPr>
              <a:t>Site-specific Success Patterns:</a:t>
            </a:r>
          </a:p>
          <a:p>
            <a:pPr>
              <a:lnSpc>
                <a:spcPct val="70000"/>
              </a:lnSpc>
              <a:buFont typeface="Arial" panose="020B0604020202020204" pitchFamily="34" charset="0"/>
              <a:buChar char="•"/>
            </a:pPr>
            <a:r>
              <a:rPr lang="en-US" sz="1200" dirty="0">
                <a:solidFill>
                  <a:srgbClr val="0070C0"/>
                </a:solidFill>
                <a:latin typeface="Abadi" panose="020B0604020104020204" pitchFamily="34" charset="0"/>
              </a:rPr>
              <a:t>CCAFS SLC 40: Shows a clear progression from mixed success/failure to more consistent successful landings in later flights</a:t>
            </a:r>
          </a:p>
          <a:p>
            <a:pPr>
              <a:lnSpc>
                <a:spcPct val="70000"/>
              </a:lnSpc>
              <a:buFont typeface="Arial" panose="020B0604020202020204" pitchFamily="34" charset="0"/>
              <a:buChar char="•"/>
            </a:pPr>
            <a:r>
              <a:rPr lang="en-US" sz="1200" dirty="0">
                <a:solidFill>
                  <a:srgbClr val="0070C0"/>
                </a:solidFill>
                <a:latin typeface="Abadi" panose="020B0604020104020204" pitchFamily="34" charset="0"/>
              </a:rPr>
              <a:t>VAFB SLC 4E: Initially had some unsuccessful landings, but later flights show more successful landings</a:t>
            </a:r>
          </a:p>
          <a:p>
            <a:pPr>
              <a:lnSpc>
                <a:spcPct val="70000"/>
              </a:lnSpc>
              <a:buFont typeface="Arial" panose="020B0604020202020204" pitchFamily="34" charset="0"/>
              <a:buChar char="•"/>
            </a:pPr>
            <a:r>
              <a:rPr lang="en-US" sz="1200" dirty="0">
                <a:solidFill>
                  <a:srgbClr val="0070C0"/>
                </a:solidFill>
                <a:latin typeface="Abadi" panose="020B0604020104020204" pitchFamily="34" charset="0"/>
              </a:rPr>
              <a:t>KSC LC 39A: Generally shows good landing success rates, particularly in later flights</a:t>
            </a:r>
          </a:p>
          <a:p>
            <a:pPr>
              <a:lnSpc>
                <a:spcPct val="70000"/>
              </a:lnSpc>
              <a:buFont typeface="+mj-lt"/>
              <a:buAutoNum type="arabicPeriod" startAt="3"/>
            </a:pPr>
            <a:r>
              <a:rPr lang="en-US" sz="1200" b="1" dirty="0">
                <a:solidFill>
                  <a:srgbClr val="0070C0"/>
                </a:solidFill>
                <a:latin typeface="Abadi" panose="020B0604020104020204" pitchFamily="34" charset="0"/>
              </a:rPr>
              <a:t>Learning Curve Visible:</a:t>
            </a:r>
          </a:p>
          <a:p>
            <a:pPr>
              <a:lnSpc>
                <a:spcPct val="70000"/>
              </a:lnSpc>
              <a:buFont typeface="Arial" panose="020B0604020202020204" pitchFamily="34" charset="0"/>
              <a:buChar char="•"/>
            </a:pPr>
            <a:r>
              <a:rPr lang="en-US" sz="1200" dirty="0">
                <a:solidFill>
                  <a:srgbClr val="0070C0"/>
                </a:solidFill>
                <a:latin typeface="Abadi" panose="020B0604020104020204" pitchFamily="34" charset="0"/>
              </a:rPr>
              <a:t>The transition from more blue dots (unsuccessful) to more orange dots (successful) across increasing flight numbers demonstrates SpaceX's learning curve in perfecting their landing technology</a:t>
            </a:r>
          </a:p>
          <a:p>
            <a:pPr>
              <a:lnSpc>
                <a:spcPct val="70000"/>
              </a:lnSpc>
              <a:buFont typeface="Arial" panose="020B0604020202020204" pitchFamily="34" charset="0"/>
              <a:buChar char="•"/>
            </a:pPr>
            <a:r>
              <a:rPr lang="en-US" sz="1200" dirty="0">
                <a:solidFill>
                  <a:srgbClr val="0070C0"/>
                </a:solidFill>
                <a:latin typeface="Abadi" panose="020B0604020104020204" pitchFamily="34" charset="0"/>
              </a:rPr>
              <a:t>This progression is particularly visible in the CCAFS SLC 40 launches</a:t>
            </a:r>
          </a:p>
          <a:p>
            <a:pPr>
              <a:lnSpc>
                <a:spcPct val="70000"/>
              </a:lnSpc>
              <a:buFont typeface="+mj-lt"/>
              <a:buAutoNum type="arabicPeriod" startAt="4"/>
            </a:pPr>
            <a:r>
              <a:rPr lang="en-US" sz="1200" b="1" dirty="0">
                <a:solidFill>
                  <a:srgbClr val="0070C0"/>
                </a:solidFill>
                <a:latin typeface="Abadi" panose="020B0604020104020204" pitchFamily="34" charset="0"/>
              </a:rPr>
              <a:t>Success Rate by Location:</a:t>
            </a:r>
          </a:p>
          <a:p>
            <a:pPr>
              <a:lnSpc>
                <a:spcPct val="70000"/>
              </a:lnSpc>
              <a:buFont typeface="Arial" panose="020B0604020202020204" pitchFamily="34" charset="0"/>
              <a:buChar char="•"/>
            </a:pPr>
            <a:r>
              <a:rPr lang="en-US" sz="1200" dirty="0">
                <a:solidFill>
                  <a:srgbClr val="0070C0"/>
                </a:solidFill>
                <a:latin typeface="Abadi" panose="020B0604020104020204" pitchFamily="34" charset="0"/>
              </a:rPr>
              <a:t>KSC LC 39A appears to have a relatively high success rate</a:t>
            </a:r>
          </a:p>
          <a:p>
            <a:pPr>
              <a:lnSpc>
                <a:spcPct val="70000"/>
              </a:lnSpc>
              <a:buFont typeface="Arial" panose="020B0604020202020204" pitchFamily="34" charset="0"/>
              <a:buChar char="•"/>
            </a:pPr>
            <a:r>
              <a:rPr lang="en-US" sz="1200" dirty="0">
                <a:solidFill>
                  <a:srgbClr val="0070C0"/>
                </a:solidFill>
                <a:latin typeface="Abadi" panose="020B0604020104020204" pitchFamily="34" charset="0"/>
              </a:rPr>
              <a:t>CCAFS SLC 40 shows the most complete evolution from mixed success to consistent successful landings</a:t>
            </a:r>
          </a:p>
          <a:p>
            <a:pPr>
              <a:lnSpc>
                <a:spcPct val="70000"/>
              </a:lnSpc>
              <a:buFont typeface="Arial" panose="020B0604020202020204" pitchFamily="34" charset="0"/>
              <a:buChar char="•"/>
            </a:pPr>
            <a:r>
              <a:rPr lang="en-US" sz="1200" dirty="0">
                <a:solidFill>
                  <a:srgbClr val="0070C0"/>
                </a:solidFill>
                <a:latin typeface="Abadi" panose="020B0604020104020204" pitchFamily="34" charset="0"/>
              </a:rPr>
              <a:t>VAFB SLC 4E, despite fewer launches, also shows improvement in landing success over time</a:t>
            </a:r>
          </a:p>
          <a:p>
            <a:pPr>
              <a:lnSpc>
                <a:spcPct val="70000"/>
              </a:lnSpc>
              <a:buFont typeface="Arial" panose="020B0604020202020204" pitchFamily="34" charset="0"/>
              <a:buChar char="•"/>
            </a:pPr>
            <a:endParaRPr lang="en-US" sz="1200" dirty="0">
              <a:solidFill>
                <a:srgbClr val="0070C0"/>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Рисунок 7">
            <a:extLst>
              <a:ext uri="{FF2B5EF4-FFF2-40B4-BE49-F238E27FC236}">
                <a16:creationId xmlns:a16="http://schemas.microsoft.com/office/drawing/2014/main" id="{637DA418-EE5E-4A7C-9AB3-B06AAD8849B3}"/>
              </a:ext>
            </a:extLst>
          </p:cNvPr>
          <p:cNvPicPr>
            <a:picLocks noChangeAspect="1"/>
          </p:cNvPicPr>
          <p:nvPr/>
        </p:nvPicPr>
        <p:blipFill>
          <a:blip r:embed="rId3"/>
          <a:stretch>
            <a:fillRect/>
          </a:stretch>
        </p:blipFill>
        <p:spPr>
          <a:xfrm>
            <a:off x="6914737" y="1280030"/>
            <a:ext cx="4543235" cy="2772425"/>
          </a:xfrm>
          <a:prstGeom prst="rect">
            <a:avLst/>
          </a:prstGeom>
        </p:spPr>
      </p:pic>
      <p:sp>
        <p:nvSpPr>
          <p:cNvPr id="10" name="Content Placeholder 2">
            <a:extLst>
              <a:ext uri="{FF2B5EF4-FFF2-40B4-BE49-F238E27FC236}">
                <a16:creationId xmlns:a16="http://schemas.microsoft.com/office/drawing/2014/main" id="{7BA393F4-8A2A-443E-99D9-459D13F08D69}"/>
              </a:ext>
            </a:extLst>
          </p:cNvPr>
          <p:cNvSpPr txBox="1">
            <a:spLocks/>
          </p:cNvSpPr>
          <p:nvPr/>
        </p:nvSpPr>
        <p:spPr>
          <a:xfrm>
            <a:off x="6914737" y="4067825"/>
            <a:ext cx="4224318" cy="19577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16000">
              <a:lnSpc>
                <a:spcPct val="100000"/>
              </a:lnSpc>
              <a:buNone/>
            </a:pPr>
            <a:r>
              <a:rPr lang="en-US" sz="1400" dirty="0">
                <a:solidFill>
                  <a:srgbClr val="0070C0"/>
                </a:solidFill>
                <a:latin typeface="Abadi" panose="020B0604020104020204" pitchFamily="34" charset="0"/>
              </a:rPr>
              <a:t>This data visualization effectively shows SpaceX's improvement in landing technology and success rates across different launch sites over time, with a clear trend toward more consistent successful landings in later flights.</a:t>
            </a:r>
          </a:p>
          <a:p>
            <a:pPr marL="0" indent="216000">
              <a:lnSpc>
                <a:spcPct val="100000"/>
              </a:lnSpc>
              <a:buNone/>
            </a:pPr>
            <a:endParaRPr lang="en-US" sz="1400" dirty="0">
              <a:solidFill>
                <a:srgbClr val="0070C0"/>
              </a:solidFill>
              <a:latin typeface="Abadi" panose="020B0604020104020204" pitchFamily="34" charset="0"/>
            </a:endParaRPr>
          </a:p>
          <a:p>
            <a:pPr marL="0" indent="216000">
              <a:lnSpc>
                <a:spcPct val="100000"/>
              </a:lnSpc>
              <a:buNone/>
            </a:pPr>
            <a:endParaRPr lang="en-US" sz="1400" dirty="0">
              <a:solidFill>
                <a:srgbClr val="0070C0"/>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Рисунок 5">
            <a:extLst>
              <a:ext uri="{FF2B5EF4-FFF2-40B4-BE49-F238E27FC236}">
                <a16:creationId xmlns:a16="http://schemas.microsoft.com/office/drawing/2014/main" id="{B3BEC224-48D3-4802-B118-73AD3E98A419}"/>
              </a:ext>
            </a:extLst>
          </p:cNvPr>
          <p:cNvPicPr>
            <a:picLocks noChangeAspect="1"/>
          </p:cNvPicPr>
          <p:nvPr/>
        </p:nvPicPr>
        <p:blipFill>
          <a:blip r:embed="rId3"/>
          <a:stretch>
            <a:fillRect/>
          </a:stretch>
        </p:blipFill>
        <p:spPr>
          <a:xfrm>
            <a:off x="6880153" y="1329749"/>
            <a:ext cx="4541835" cy="2798906"/>
          </a:xfrm>
          <a:prstGeom prst="rect">
            <a:avLst/>
          </a:prstGeom>
        </p:spPr>
      </p:pic>
      <p:sp>
        <p:nvSpPr>
          <p:cNvPr id="8" name="Content Placeholder 2">
            <a:extLst>
              <a:ext uri="{FF2B5EF4-FFF2-40B4-BE49-F238E27FC236}">
                <a16:creationId xmlns:a16="http://schemas.microsoft.com/office/drawing/2014/main" id="{8DB8A05A-C994-4493-8EB0-E76F21167E45}"/>
              </a:ext>
            </a:extLst>
          </p:cNvPr>
          <p:cNvSpPr txBox="1">
            <a:spLocks/>
          </p:cNvSpPr>
          <p:nvPr/>
        </p:nvSpPr>
        <p:spPr>
          <a:xfrm>
            <a:off x="864973" y="1295399"/>
            <a:ext cx="6049764" cy="4730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400" defTabSz="554400">
              <a:lnSpc>
                <a:spcPct val="70000"/>
              </a:lnSpc>
              <a:spcBef>
                <a:spcPts val="900"/>
              </a:spcBef>
              <a:buFont typeface="+mj-lt"/>
              <a:buAutoNum type="arabicPeriod"/>
            </a:pPr>
            <a:r>
              <a:rPr lang="en-US" sz="1200" b="1" dirty="0">
                <a:solidFill>
                  <a:srgbClr val="0070C0"/>
                </a:solidFill>
                <a:latin typeface="Abadi" panose="020B0604020104020204" pitchFamily="34" charset="0"/>
              </a:rPr>
              <a:t>Payload Distribution by Launch Site:</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CCAFS SLC 40: Handles a wide range of payload masses, concentrated between 2000-6000 mass units, with some launches around 15000</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VAFB SLC 4E: Appears to handle lower to mid-range payloads, with a cluster around 9000 mass units</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KSC LC 39A: Shows capability across various payload masses, from around 3000 to 15000 mass units</a:t>
            </a:r>
          </a:p>
          <a:p>
            <a:pPr marL="230400" defTabSz="554400">
              <a:lnSpc>
                <a:spcPct val="70000"/>
              </a:lnSpc>
              <a:spcBef>
                <a:spcPts val="900"/>
              </a:spcBef>
              <a:buFont typeface="+mj-lt"/>
              <a:buAutoNum type="arabicPeriod" startAt="2"/>
            </a:pPr>
            <a:r>
              <a:rPr lang="en-US" sz="1200" b="1" dirty="0">
                <a:solidFill>
                  <a:srgbClr val="0070C0"/>
                </a:solidFill>
                <a:latin typeface="Abadi" panose="020B0604020104020204" pitchFamily="34" charset="0"/>
              </a:rPr>
              <a:t>Landing Success Patterns:</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Lighter payloads (2000-6000 mass units) show a mix of successful and unsuccessful landings across all sites</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Heavier payloads (&gt;10000 mass units) tend to show more successful landings (orange dots), particularly at CCAFS SLC 40 and KSC LC 39A</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VAFB SLC 4E shows mixed success rates with its limited number of launches</a:t>
            </a:r>
          </a:p>
          <a:p>
            <a:pPr marL="230400" defTabSz="554400">
              <a:lnSpc>
                <a:spcPct val="70000"/>
              </a:lnSpc>
              <a:spcBef>
                <a:spcPts val="900"/>
              </a:spcBef>
              <a:buFont typeface="+mj-lt"/>
              <a:buAutoNum type="arabicPeriod" startAt="3"/>
            </a:pPr>
            <a:r>
              <a:rPr lang="en-US" sz="1200" b="1" dirty="0">
                <a:solidFill>
                  <a:srgbClr val="0070C0"/>
                </a:solidFill>
                <a:latin typeface="Abadi" panose="020B0604020104020204" pitchFamily="34" charset="0"/>
              </a:rPr>
              <a:t>Site Specialization:</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CCAFS SLC 40 appears to be the most versatile site, handling the widest range of payload masses</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VAFB SLC 4E seems more specialized for specific payload ranges</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KSC LC 39A shows capability for both medium and heavy payloads</a:t>
            </a:r>
          </a:p>
          <a:p>
            <a:pPr marL="230400" defTabSz="554400">
              <a:lnSpc>
                <a:spcPct val="70000"/>
              </a:lnSpc>
              <a:spcBef>
                <a:spcPts val="900"/>
              </a:spcBef>
              <a:buFont typeface="+mj-lt"/>
              <a:buAutoNum type="arabicPeriod" startAt="4"/>
            </a:pPr>
            <a:r>
              <a:rPr lang="en-US" sz="1200" b="1" dirty="0">
                <a:solidFill>
                  <a:srgbClr val="0070C0"/>
                </a:solidFill>
                <a:latin typeface="Abadi" panose="020B0604020104020204" pitchFamily="34" charset="0"/>
              </a:rPr>
              <a:t>Success Rate vs Payload Mass:</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There's no clear correlation between payload mass and landing success/failure</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Successful landings have been achieved across the entire range of payload masses</a:t>
            </a:r>
          </a:p>
          <a:p>
            <a:pPr marL="230400" defTabSz="554400">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Each launch site has demonstrated the ability to handle successful landings with their typical payload ranges</a:t>
            </a:r>
          </a:p>
        </p:txBody>
      </p:sp>
      <p:sp>
        <p:nvSpPr>
          <p:cNvPr id="9" name="Content Placeholder 2">
            <a:extLst>
              <a:ext uri="{FF2B5EF4-FFF2-40B4-BE49-F238E27FC236}">
                <a16:creationId xmlns:a16="http://schemas.microsoft.com/office/drawing/2014/main" id="{E285C7AB-C0E0-40F4-8CEF-3ECA710EB875}"/>
              </a:ext>
            </a:extLst>
          </p:cNvPr>
          <p:cNvSpPr txBox="1">
            <a:spLocks/>
          </p:cNvSpPr>
          <p:nvPr/>
        </p:nvSpPr>
        <p:spPr>
          <a:xfrm>
            <a:off x="6914737" y="4067825"/>
            <a:ext cx="4224318" cy="19577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16000">
              <a:lnSpc>
                <a:spcPct val="100000"/>
              </a:lnSpc>
              <a:buNone/>
            </a:pPr>
            <a:r>
              <a:rPr lang="en-US" sz="1400" dirty="0">
                <a:solidFill>
                  <a:srgbClr val="0070C0"/>
                </a:solidFill>
                <a:latin typeface="Abadi" panose="020B0604020104020204" pitchFamily="34" charset="0"/>
              </a:rPr>
              <a:t>This scatter plot shows the relationship between Payload Mass and Launch Sites, with landing success (Class 1) and failure (Class 0) indicated by orange and blue dots respectively</a:t>
            </a:r>
          </a:p>
          <a:p>
            <a:pPr marL="0" indent="216000">
              <a:lnSpc>
                <a:spcPct val="100000"/>
              </a:lnSpc>
              <a:buNone/>
            </a:pPr>
            <a:r>
              <a:rPr lang="en-US" sz="1400" dirty="0">
                <a:solidFill>
                  <a:srgbClr val="0070C0"/>
                </a:solidFill>
                <a:latin typeface="Abadi" panose="020B0604020104020204" pitchFamily="34" charset="0"/>
              </a:rPr>
              <a:t>This visualization helps understand how different launch sites are utilized for various payload masses and their respective landing success rates.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0725" y="1586767"/>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70C0"/>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69099" y="4555331"/>
            <a:ext cx="4439298" cy="1470241"/>
          </a:xfrm>
          <a:prstGeom prst="rect">
            <a:avLst/>
          </a:prstGeom>
        </p:spPr>
        <p:txBody>
          <a:bodyPr>
            <a:noAutofit/>
          </a:bodyPr>
          <a:lstStyle/>
          <a:p>
            <a:pPr marL="0" indent="230400">
              <a:lnSpc>
                <a:spcPct val="100000"/>
              </a:lnSpc>
              <a:buNone/>
            </a:pPr>
            <a:r>
              <a:rPr lang="en-US" sz="1400" dirty="0">
                <a:solidFill>
                  <a:srgbClr val="0070C0"/>
                </a:solidFill>
                <a:latin typeface="Abadi" panose="020B0604020104020204" pitchFamily="34" charset="0"/>
              </a:rPr>
              <a:t>This bar chart shows the success rate of rocket landings for different orbit types in SpaceX missions.</a:t>
            </a:r>
          </a:p>
          <a:p>
            <a:pPr marL="0" indent="230400">
              <a:lnSpc>
                <a:spcPct val="100000"/>
              </a:lnSpc>
              <a:buNone/>
            </a:pPr>
            <a:r>
              <a:rPr lang="en-US" sz="1400" dirty="0">
                <a:solidFill>
                  <a:srgbClr val="0070C0"/>
                </a:solidFill>
                <a:latin typeface="Abadi" panose="020B0604020104020204" pitchFamily="34" charset="0"/>
              </a:rPr>
              <a:t>This data suggests that orbit type and altitude play significant roles in landing success, with lower and specialized orbits generally achieving better landing success rates than higher energy orbits like GTO.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6649FA18-A0E4-4D28-B4A6-98CA83AD09E0}"/>
              </a:ext>
            </a:extLst>
          </p:cNvPr>
          <p:cNvPicPr>
            <a:picLocks noChangeAspect="1"/>
          </p:cNvPicPr>
          <p:nvPr/>
        </p:nvPicPr>
        <p:blipFill>
          <a:blip r:embed="rId3"/>
          <a:stretch>
            <a:fillRect/>
          </a:stretch>
        </p:blipFill>
        <p:spPr>
          <a:xfrm>
            <a:off x="6982691" y="1295400"/>
            <a:ext cx="4439298" cy="3261525"/>
          </a:xfrm>
          <a:prstGeom prst="rect">
            <a:avLst/>
          </a:prstGeom>
        </p:spPr>
      </p:pic>
      <p:sp>
        <p:nvSpPr>
          <p:cNvPr id="7" name="Content Placeholder 2">
            <a:extLst>
              <a:ext uri="{FF2B5EF4-FFF2-40B4-BE49-F238E27FC236}">
                <a16:creationId xmlns:a16="http://schemas.microsoft.com/office/drawing/2014/main" id="{CE615913-6093-4478-B086-7BE76DF842EA}"/>
              </a:ext>
            </a:extLst>
          </p:cNvPr>
          <p:cNvSpPr txBox="1">
            <a:spLocks/>
          </p:cNvSpPr>
          <p:nvPr/>
        </p:nvSpPr>
        <p:spPr>
          <a:xfrm>
            <a:off x="864973" y="1295399"/>
            <a:ext cx="6049764" cy="4730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spcBef>
                <a:spcPts val="900"/>
              </a:spcBef>
              <a:buFont typeface="+mj-lt"/>
              <a:buAutoNum type="arabicPeriod"/>
            </a:pPr>
            <a:r>
              <a:rPr lang="en-US" sz="1200" b="1" dirty="0">
                <a:solidFill>
                  <a:srgbClr val="0070C0"/>
                </a:solidFill>
                <a:latin typeface="Abadi" panose="020B0604020104020204" pitchFamily="34" charset="0"/>
              </a:rPr>
              <a:t>Highest Success Rates (100%):</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ES-L1 (Earth-Sun Lagrange Point 1)</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GEO (Geostationary Earth Orbit)</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HEO (Highly Elliptical Orbit)</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SSO (Sun-Synchronous Orbit) These orbits have achieved perfect landing success rates.</a:t>
            </a:r>
          </a:p>
          <a:p>
            <a:pPr>
              <a:lnSpc>
                <a:spcPct val="70000"/>
              </a:lnSpc>
              <a:spcBef>
                <a:spcPts val="900"/>
              </a:spcBef>
              <a:buFont typeface="+mj-lt"/>
              <a:buAutoNum type="arabicPeriod" startAt="2"/>
            </a:pPr>
            <a:r>
              <a:rPr lang="en-US" sz="1200" b="1" dirty="0">
                <a:solidFill>
                  <a:srgbClr val="0070C0"/>
                </a:solidFill>
                <a:latin typeface="Abadi" panose="020B0604020104020204" pitchFamily="34" charset="0"/>
              </a:rPr>
              <a:t>High Success Rates (70-90%):</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VLEO (Very Low Earth Orbit) shows about 85% success rate</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LEO (Low Earth Orbit) shows approximately 70% success rate</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MEO (Medium Earth Orbit) and PO (Polar Orbit) both show success rates around 65-70%</a:t>
            </a:r>
          </a:p>
          <a:p>
            <a:pPr>
              <a:lnSpc>
                <a:spcPct val="70000"/>
              </a:lnSpc>
              <a:spcBef>
                <a:spcPts val="900"/>
              </a:spcBef>
              <a:buFont typeface="+mj-lt"/>
              <a:buAutoNum type="arabicPeriod" startAt="3"/>
            </a:pPr>
            <a:r>
              <a:rPr lang="en-US" sz="1200" b="1" dirty="0">
                <a:solidFill>
                  <a:srgbClr val="0070C0"/>
                </a:solidFill>
                <a:latin typeface="Abadi" panose="020B0604020104020204" pitchFamily="34" charset="0"/>
              </a:rPr>
              <a:t>Lower Success Rates (50-65%):</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ISS (International Space Station orbit) shows about 62% success rate</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GTO (Geosynchronous Transfer Orbit) has the lowest success rate at around 52%</a:t>
            </a:r>
          </a:p>
          <a:p>
            <a:pPr>
              <a:lnSpc>
                <a:spcPct val="70000"/>
              </a:lnSpc>
              <a:spcBef>
                <a:spcPts val="900"/>
              </a:spcBef>
              <a:buFont typeface="+mj-lt"/>
              <a:buAutoNum type="arabicPeriod" startAt="4"/>
            </a:pPr>
            <a:r>
              <a:rPr lang="en-US" sz="1200" b="1" dirty="0">
                <a:solidFill>
                  <a:srgbClr val="0070C0"/>
                </a:solidFill>
                <a:latin typeface="Abadi" panose="020B0604020104020204" pitchFamily="34" charset="0"/>
              </a:rPr>
              <a:t>Key Observations:</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Higher orbits generally show lower success rates, likely due to the increased fuel requirements and mission complexity</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Orbits commonly used for satellite deployment (SSO, VLEO) show very good success rates</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GTO missions, which require more energy to reach higher altitudes, show the lowest success rates</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Special mission orbits like ES-L1 show perfect success rates, though these may represent fewer attempts</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24255" y="3913910"/>
            <a:ext cx="4370747" cy="2111663"/>
          </a:xfrm>
          <a:prstGeom prst="rect">
            <a:avLst/>
          </a:prstGeom>
        </p:spPr>
        <p:txBody>
          <a:bodyPr>
            <a:noAutofit/>
          </a:bodyPr>
          <a:lstStyle/>
          <a:p>
            <a:pPr marL="0" indent="216000">
              <a:lnSpc>
                <a:spcPct val="100000"/>
              </a:lnSpc>
              <a:spcBef>
                <a:spcPts val="1400"/>
              </a:spcBef>
              <a:buNone/>
            </a:pPr>
            <a:r>
              <a:rPr lang="en-US" sz="1400" dirty="0">
                <a:solidFill>
                  <a:srgbClr val="0070C0"/>
                </a:solidFill>
                <a:latin typeface="Abadi" panose="020B0604020104020204" pitchFamily="34" charset="0"/>
              </a:rPr>
              <a:t>This scatter plot shows the relationship between Flight Numbers and Orbit Types, with landing success (Class 1 in orange) and failure (Class 0 in blue).</a:t>
            </a:r>
          </a:p>
          <a:p>
            <a:pPr marL="0" indent="216000">
              <a:lnSpc>
                <a:spcPct val="100000"/>
              </a:lnSpc>
              <a:spcBef>
                <a:spcPts val="1400"/>
              </a:spcBef>
              <a:buNone/>
            </a:pPr>
            <a:r>
              <a:rPr lang="en-US" sz="1400" dirty="0">
                <a:solidFill>
                  <a:srgbClr val="0070C0"/>
                </a:solidFill>
                <a:latin typeface="Abadi" panose="020B0604020104020204" pitchFamily="34" charset="0"/>
              </a:rPr>
              <a:t>This visualization effectively shows both the evolution of SpaceX's capabilities across different orbit types and their improving success rates over time.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B32CFF27-FB61-4872-A06B-BAAD99A4537C}"/>
              </a:ext>
            </a:extLst>
          </p:cNvPr>
          <p:cNvPicPr>
            <a:picLocks noChangeAspect="1"/>
          </p:cNvPicPr>
          <p:nvPr/>
        </p:nvPicPr>
        <p:blipFill>
          <a:blip r:embed="rId3"/>
          <a:stretch>
            <a:fillRect/>
          </a:stretch>
        </p:blipFill>
        <p:spPr>
          <a:xfrm>
            <a:off x="7117823" y="1285010"/>
            <a:ext cx="4277179" cy="2628900"/>
          </a:xfrm>
          <a:prstGeom prst="rect">
            <a:avLst/>
          </a:prstGeom>
        </p:spPr>
      </p:pic>
      <p:sp>
        <p:nvSpPr>
          <p:cNvPr id="9" name="Content Placeholder 2">
            <a:extLst>
              <a:ext uri="{FF2B5EF4-FFF2-40B4-BE49-F238E27FC236}">
                <a16:creationId xmlns:a16="http://schemas.microsoft.com/office/drawing/2014/main" id="{B32D08EF-870F-4B7F-AFF7-7E744315D914}"/>
              </a:ext>
            </a:extLst>
          </p:cNvPr>
          <p:cNvSpPr txBox="1">
            <a:spLocks/>
          </p:cNvSpPr>
          <p:nvPr/>
        </p:nvSpPr>
        <p:spPr>
          <a:xfrm>
            <a:off x="864973" y="1295399"/>
            <a:ext cx="6159282" cy="4730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spcBef>
                <a:spcPts val="900"/>
              </a:spcBef>
              <a:buFont typeface="+mj-lt"/>
              <a:buAutoNum type="arabicPeriod"/>
            </a:pPr>
            <a:r>
              <a:rPr lang="en-US" sz="1200" b="1" dirty="0">
                <a:solidFill>
                  <a:srgbClr val="0070C0"/>
                </a:solidFill>
                <a:latin typeface="Abadi" panose="020B0604020104020204" pitchFamily="34" charset="0"/>
              </a:rPr>
              <a:t>Evolution of Orbit Types Over Time:</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Early flights (lower flight numbers) focused mainly on LEO, ISS, and GTO missions</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Later flights show greater diversity in orbit types, including VLEO, MEO, and SSO</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The most recent flights (highest flight numbers) show a concentration of VLEO missions</a:t>
            </a:r>
          </a:p>
          <a:p>
            <a:pPr>
              <a:lnSpc>
                <a:spcPct val="70000"/>
              </a:lnSpc>
              <a:spcBef>
                <a:spcPts val="900"/>
              </a:spcBef>
              <a:buFont typeface="+mj-lt"/>
              <a:buAutoNum type="arabicPeriod" startAt="2"/>
            </a:pPr>
            <a:r>
              <a:rPr lang="en-US" sz="1200" b="1" dirty="0">
                <a:solidFill>
                  <a:srgbClr val="0070C0"/>
                </a:solidFill>
                <a:latin typeface="Abadi" panose="020B0604020104020204" pitchFamily="34" charset="0"/>
              </a:rPr>
              <a:t>Success Patterns by Orbit:</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LEO: Early missions show mixed success, with more failures at the beginning</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ISS: Consistent presence throughout flight history with mixed success rates</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GTO: Shows mixed success throughout, with launches spread across flight numbers</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VLEO: Predominantly successful landings in later flights</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SSO: Sporadic but mostly successful missions in later flight numbers</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ES-L1, HEO, and GEO: Limited number of missions, appearing later in the flight history</a:t>
            </a:r>
          </a:p>
          <a:p>
            <a:pPr>
              <a:lnSpc>
                <a:spcPct val="70000"/>
              </a:lnSpc>
              <a:spcBef>
                <a:spcPts val="900"/>
              </a:spcBef>
              <a:buFont typeface="+mj-lt"/>
              <a:buAutoNum type="arabicPeriod" startAt="3"/>
            </a:pPr>
            <a:r>
              <a:rPr lang="en-US" sz="1200" b="1" dirty="0">
                <a:solidFill>
                  <a:srgbClr val="0070C0"/>
                </a:solidFill>
                <a:latin typeface="Abadi" panose="020B0604020104020204" pitchFamily="34" charset="0"/>
              </a:rPr>
              <a:t>Learning Curve:</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Earlier flights (0-20) show more blue dots (failures) across different orbits</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Middle-range flights (20-60) show a mix of successes and failures</a:t>
            </a:r>
          </a:p>
          <a:p>
            <a:pPr>
              <a:lnSpc>
                <a:spcPct val="8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Later flights (60+) show predominantly orange dots (successes), suggesting improved landing capabilities across orbit types</a:t>
            </a:r>
          </a:p>
          <a:p>
            <a:pPr>
              <a:lnSpc>
                <a:spcPct val="70000"/>
              </a:lnSpc>
              <a:spcBef>
                <a:spcPts val="900"/>
              </a:spcBef>
              <a:buFont typeface="+mj-lt"/>
              <a:buAutoNum type="arabicPeriod" startAt="4"/>
            </a:pPr>
            <a:r>
              <a:rPr lang="en-US" sz="1200" b="1" dirty="0">
                <a:solidFill>
                  <a:srgbClr val="0070C0"/>
                </a:solidFill>
                <a:latin typeface="Abadi" panose="020B0604020104020204" pitchFamily="34" charset="0"/>
              </a:rPr>
              <a:t>Mission Diversity:</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The range of orbit types has expanded as SpaceX has gained experience</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Some orbit types (like VLEO) have become more common in recent flights</a:t>
            </a:r>
          </a:p>
          <a:p>
            <a:pPr>
              <a:lnSpc>
                <a:spcPct val="7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Certain orbits (like GEO and ES-L1) appear to be less frequent special-purpose missions</a:t>
            </a:r>
          </a:p>
          <a:p>
            <a:pPr marL="0" indent="0">
              <a:lnSpc>
                <a:spcPct val="70000"/>
              </a:lnSpc>
              <a:spcBef>
                <a:spcPts val="900"/>
              </a:spcBef>
              <a:buNone/>
            </a:pPr>
            <a:endParaRPr lang="en-US" sz="1200" dirty="0">
              <a:solidFill>
                <a:srgbClr val="0070C0"/>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24255" y="4072039"/>
            <a:ext cx="4201894" cy="1745674"/>
          </a:xfrm>
          <a:prstGeom prst="rect">
            <a:avLst/>
          </a:prstGeom>
        </p:spPr>
        <p:txBody>
          <a:bodyPr>
            <a:normAutofit/>
          </a:bodyPr>
          <a:lstStyle/>
          <a:p>
            <a:pPr marL="0" indent="0">
              <a:lnSpc>
                <a:spcPct val="100000"/>
              </a:lnSpc>
              <a:spcBef>
                <a:spcPts val="1400"/>
              </a:spcBef>
              <a:buNone/>
            </a:pPr>
            <a:r>
              <a:rPr lang="en-US" sz="1400" dirty="0">
                <a:solidFill>
                  <a:srgbClr val="0070C0"/>
                </a:solidFill>
                <a:latin typeface="Abadi" panose="020B0604020104020204" pitchFamily="34" charset="0"/>
              </a:rPr>
              <a:t>This scatter plot shows the relationship between Payload Mass and Orbit Types, with landing success (Class 1 in orange) and failure (Class 0 in blue)</a:t>
            </a:r>
          </a:p>
          <a:p>
            <a:pPr marL="0" indent="0">
              <a:lnSpc>
                <a:spcPct val="100000"/>
              </a:lnSpc>
              <a:spcBef>
                <a:spcPts val="1400"/>
              </a:spcBef>
              <a:buNone/>
            </a:pPr>
            <a:r>
              <a:rPr lang="en-US" sz="1400" dirty="0">
                <a:solidFill>
                  <a:srgbClr val="0070C0"/>
                </a:solidFill>
                <a:latin typeface="Abadi" panose="020B0604020104020204" pitchFamily="34" charset="0"/>
              </a:rPr>
              <a:t>This visualization helps understand how payload mass varies by orbit type and its potential impact on landing success rates.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DD03807A-5071-48EB-B45D-69B5373807D6}"/>
              </a:ext>
            </a:extLst>
          </p:cNvPr>
          <p:cNvPicPr>
            <a:picLocks noChangeAspect="1"/>
          </p:cNvPicPr>
          <p:nvPr/>
        </p:nvPicPr>
        <p:blipFill>
          <a:blip r:embed="rId3"/>
          <a:stretch>
            <a:fillRect/>
          </a:stretch>
        </p:blipFill>
        <p:spPr>
          <a:xfrm>
            <a:off x="6920345" y="1295399"/>
            <a:ext cx="4465131" cy="2605450"/>
          </a:xfrm>
          <a:prstGeom prst="rect">
            <a:avLst/>
          </a:prstGeom>
        </p:spPr>
      </p:pic>
      <p:sp>
        <p:nvSpPr>
          <p:cNvPr id="7" name="Content Placeholder 2">
            <a:extLst>
              <a:ext uri="{FF2B5EF4-FFF2-40B4-BE49-F238E27FC236}">
                <a16:creationId xmlns:a16="http://schemas.microsoft.com/office/drawing/2014/main" id="{F884FA8C-CAFA-43FA-A462-E166CFC5E041}"/>
              </a:ext>
            </a:extLst>
          </p:cNvPr>
          <p:cNvSpPr txBox="1">
            <a:spLocks/>
          </p:cNvSpPr>
          <p:nvPr/>
        </p:nvSpPr>
        <p:spPr>
          <a:xfrm>
            <a:off x="864973" y="1295399"/>
            <a:ext cx="6159282" cy="4730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spcBef>
                <a:spcPts val="800"/>
              </a:spcBef>
              <a:buFont typeface="+mj-lt"/>
              <a:buAutoNum type="arabicPeriod"/>
            </a:pPr>
            <a:r>
              <a:rPr lang="en-US" sz="1200" b="1" dirty="0">
                <a:solidFill>
                  <a:srgbClr val="0070C0"/>
                </a:solidFill>
                <a:latin typeface="Abadi" panose="020B0604020104020204" pitchFamily="34" charset="0"/>
              </a:rPr>
              <a:t>Payload Mass Distribution by Orbit:</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LEO (Low Earth Orbit): Relatively light payloads, mostly under 5000 mass units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ISS: Clustered around 2000-3000 mass units, showing consistency in cargo missions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GTO (Geosynchronous Transfer Orbit): Mid-range payloads, 4000-8000 mass units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VLEO (Very Low Earth Orbit): Heavier payloads around 15000 mass units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PO (Polar Orbit): Mix of payload masses, with concentration around 9000-10000 units</a:t>
            </a:r>
          </a:p>
          <a:p>
            <a:pPr>
              <a:lnSpc>
                <a:spcPct val="70000"/>
              </a:lnSpc>
              <a:spcBef>
                <a:spcPts val="800"/>
              </a:spcBef>
              <a:buFont typeface="+mj-lt"/>
              <a:buAutoNum type="arabicPeriod" startAt="2"/>
            </a:pPr>
            <a:r>
              <a:rPr lang="en-US" sz="1200" b="1" dirty="0">
                <a:solidFill>
                  <a:srgbClr val="0070C0"/>
                </a:solidFill>
                <a:latin typeface="Abadi" panose="020B0604020104020204" pitchFamily="34" charset="0"/>
              </a:rPr>
              <a:t>Specialized Orbits: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ES-L1: Very light payload (around 1000 mass units)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SSO (Sun-Synchronous Orbit): Light to medium payloads, 1000-6000 mass units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HEO (Highly Elliptical Orbit): Light payload missions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GEO: Single mission with medium payload mass around 6000 units</a:t>
            </a:r>
          </a:p>
          <a:p>
            <a:pPr>
              <a:lnSpc>
                <a:spcPct val="70000"/>
              </a:lnSpc>
              <a:spcBef>
                <a:spcPts val="800"/>
              </a:spcBef>
              <a:buFont typeface="+mj-lt"/>
              <a:buAutoNum type="arabicPeriod" startAt="3"/>
            </a:pPr>
            <a:r>
              <a:rPr lang="en-US" sz="1200" b="1" dirty="0">
                <a:solidFill>
                  <a:srgbClr val="0070C0"/>
                </a:solidFill>
                <a:latin typeface="Abadi" panose="020B0604020104020204" pitchFamily="34" charset="0"/>
              </a:rPr>
              <a:t>Landing Success Patterns: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Light payloads (&lt;5000 mass units) show generally good success rates across orbits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Medium payloads (5000-10000) show mixed success, particularly in GTO missions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Heavy payloads (&gt;10000) in VLEO show mostly successful landings with few failures</a:t>
            </a:r>
          </a:p>
          <a:p>
            <a:pPr>
              <a:lnSpc>
                <a:spcPct val="70000"/>
              </a:lnSpc>
              <a:spcBef>
                <a:spcPts val="800"/>
              </a:spcBef>
              <a:buFont typeface="+mj-lt"/>
              <a:buAutoNum type="arabicPeriod" startAt="4"/>
            </a:pPr>
            <a:r>
              <a:rPr lang="en-US" sz="1200" b="1" dirty="0">
                <a:solidFill>
                  <a:srgbClr val="0070C0"/>
                </a:solidFill>
                <a:latin typeface="Abadi" panose="020B0604020104020204" pitchFamily="34" charset="0"/>
              </a:rPr>
              <a:t>Mission Characteristics: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Different orbits clearly have different typical payload mass ranges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ISS missions show very consistent payload masses, likely due to standardized cargo requirements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GTO missions handle a wider range of payload masses with varied success rates</a:t>
            </a:r>
          </a:p>
          <a:p>
            <a:pPr>
              <a:lnSpc>
                <a:spcPct val="70000"/>
              </a:lnSpc>
              <a:spcBef>
                <a:spcPts val="800"/>
              </a:spcBef>
              <a:buFont typeface="Arial" panose="020B0604020202020204" pitchFamily="34" charset="0"/>
              <a:buChar char="•"/>
            </a:pPr>
            <a:r>
              <a:rPr lang="en-US" sz="1200" dirty="0">
                <a:solidFill>
                  <a:srgbClr val="0070C0"/>
                </a:solidFill>
                <a:latin typeface="Abadi" panose="020B0604020104020204" pitchFamily="34" charset="0"/>
              </a:rPr>
              <a:t>Heavier payloads are predominantly associated with VLEO missions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87491" y="4477168"/>
            <a:ext cx="4076267" cy="1629407"/>
          </a:xfrm>
          <a:prstGeom prst="rect">
            <a:avLst/>
          </a:prstGeom>
        </p:spPr>
        <p:txBody>
          <a:bodyPr>
            <a:normAutofit/>
          </a:bodyPr>
          <a:lstStyle/>
          <a:p>
            <a:pPr marL="0" indent="0">
              <a:lnSpc>
                <a:spcPct val="100000"/>
              </a:lnSpc>
              <a:spcBef>
                <a:spcPts val="1400"/>
              </a:spcBef>
              <a:buNone/>
            </a:pPr>
            <a:r>
              <a:rPr lang="en-US" sz="1400" dirty="0">
                <a:solidFill>
                  <a:srgbClr val="0070C0"/>
                </a:solidFill>
                <a:latin typeface="Abadi" panose="020B0604020104020204" pitchFamily="34" charset="0"/>
              </a:rPr>
              <a:t>This line chart shows SpaceX's landing success rate evolution from 2010 to 2020. </a:t>
            </a:r>
          </a:p>
          <a:p>
            <a:pPr marL="0" indent="0">
              <a:lnSpc>
                <a:spcPct val="100000"/>
              </a:lnSpc>
              <a:spcBef>
                <a:spcPts val="1400"/>
              </a:spcBef>
              <a:buNone/>
            </a:pPr>
            <a:r>
              <a:rPr lang="en-US" sz="1400" dirty="0">
                <a:solidFill>
                  <a:srgbClr val="0070C0"/>
                </a:solidFill>
                <a:latin typeface="Abadi" panose="020B0604020104020204" pitchFamily="34" charset="0"/>
              </a:rPr>
              <a:t>This visualization effectively demonstrates SpaceX's remarkable progress in developing and perfecting their rocket landing technology over a decade.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Рисунок 5">
            <a:extLst>
              <a:ext uri="{FF2B5EF4-FFF2-40B4-BE49-F238E27FC236}">
                <a16:creationId xmlns:a16="http://schemas.microsoft.com/office/drawing/2014/main" id="{5B429EB7-6235-44A6-B723-FD30DF023C57}"/>
              </a:ext>
            </a:extLst>
          </p:cNvPr>
          <p:cNvPicPr>
            <a:picLocks noChangeAspect="1"/>
          </p:cNvPicPr>
          <p:nvPr/>
        </p:nvPicPr>
        <p:blipFill>
          <a:blip r:embed="rId3"/>
          <a:stretch>
            <a:fillRect/>
          </a:stretch>
        </p:blipFill>
        <p:spPr>
          <a:xfrm>
            <a:off x="7342910" y="1315316"/>
            <a:ext cx="4020848" cy="3141935"/>
          </a:xfrm>
          <a:prstGeom prst="rect">
            <a:avLst/>
          </a:prstGeom>
        </p:spPr>
      </p:pic>
      <p:sp>
        <p:nvSpPr>
          <p:cNvPr id="7" name="Content Placeholder 2">
            <a:extLst>
              <a:ext uri="{FF2B5EF4-FFF2-40B4-BE49-F238E27FC236}">
                <a16:creationId xmlns:a16="http://schemas.microsoft.com/office/drawing/2014/main" id="{CD4655CA-0DFF-46A9-828B-E81792FE7FCC}"/>
              </a:ext>
            </a:extLst>
          </p:cNvPr>
          <p:cNvSpPr txBox="1">
            <a:spLocks/>
          </p:cNvSpPr>
          <p:nvPr/>
        </p:nvSpPr>
        <p:spPr>
          <a:xfrm>
            <a:off x="864972" y="1295399"/>
            <a:ext cx="6477938" cy="4730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400" indent="-230400">
              <a:lnSpc>
                <a:spcPct val="50000"/>
              </a:lnSpc>
              <a:spcBef>
                <a:spcPts val="900"/>
              </a:spcBef>
              <a:buFont typeface="+mj-lt"/>
              <a:buAutoNum type="arabicPeriod"/>
            </a:pPr>
            <a:r>
              <a:rPr lang="en-US" sz="1200" b="1" dirty="0">
                <a:solidFill>
                  <a:srgbClr val="0070C0"/>
                </a:solidFill>
                <a:latin typeface="Abadi" panose="020B0604020104020204" pitchFamily="34" charset="0"/>
              </a:rPr>
              <a:t>Early Years (2010-2013):</a:t>
            </a:r>
          </a:p>
          <a:p>
            <a:pPr marL="230400" indent="-230400">
              <a:lnSpc>
                <a:spcPct val="50000"/>
              </a:lnSpc>
              <a:spcBef>
                <a:spcPts val="900"/>
              </a:spcBef>
            </a:pPr>
            <a:r>
              <a:rPr lang="en-US" sz="1200" dirty="0">
                <a:solidFill>
                  <a:srgbClr val="0070C0"/>
                </a:solidFill>
                <a:latin typeface="Abadi" panose="020B0604020104020204" pitchFamily="34" charset="0"/>
              </a:rPr>
              <a:t>2010-2013: Near 0% success rate. No successful landings were achieved during this period</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Experimental phase when SpaceX was first developing their landing technology</a:t>
            </a:r>
          </a:p>
          <a:p>
            <a:pPr marL="230400" indent="-230400">
              <a:lnSpc>
                <a:spcPct val="50000"/>
              </a:lnSpc>
              <a:spcBef>
                <a:spcPts val="900"/>
              </a:spcBef>
              <a:buFont typeface="+mj-lt"/>
              <a:buAutoNum type="arabicPeriod" startAt="2"/>
            </a:pPr>
            <a:r>
              <a:rPr lang="en-US" sz="1200" b="1" dirty="0">
                <a:solidFill>
                  <a:srgbClr val="0070C0"/>
                </a:solidFill>
                <a:latin typeface="Abadi" panose="020B0604020104020204" pitchFamily="34" charset="0"/>
              </a:rPr>
              <a:t>Initial Breakthrough (2013-2015):</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Sharp increase from 0% to about 30-35% success rate</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This jump likely represents the first successful landing attempts</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Success rate plateaued around 2015, suggesting a period of learning and refinement</a:t>
            </a:r>
          </a:p>
          <a:p>
            <a:pPr marL="230400" indent="-230400">
              <a:lnSpc>
                <a:spcPct val="50000"/>
              </a:lnSpc>
              <a:spcBef>
                <a:spcPts val="900"/>
              </a:spcBef>
              <a:buFont typeface="+mj-lt"/>
              <a:buAutoNum type="arabicPeriod" startAt="3"/>
            </a:pPr>
            <a:r>
              <a:rPr lang="en-US" sz="1200" b="1" dirty="0">
                <a:solidFill>
                  <a:srgbClr val="0070C0"/>
                </a:solidFill>
                <a:latin typeface="Abadi" panose="020B0604020104020204" pitchFamily="34" charset="0"/>
              </a:rPr>
              <a:t>Rapid Improvement (2015-2017):</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Dramatic increase from 35% to over 80% success rate</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This period shows the most significant improvement in landing technology</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Reflects major technological breakthroughs and learning from previous attempts</a:t>
            </a:r>
          </a:p>
          <a:p>
            <a:pPr marL="230400" indent="-230400">
              <a:lnSpc>
                <a:spcPct val="50000"/>
              </a:lnSpc>
              <a:spcBef>
                <a:spcPts val="900"/>
              </a:spcBef>
              <a:buFont typeface="+mj-lt"/>
              <a:buAutoNum type="arabicPeriod" startAt="4"/>
            </a:pPr>
            <a:r>
              <a:rPr lang="en-US" sz="1200" b="1" dirty="0">
                <a:solidFill>
                  <a:srgbClr val="0070C0"/>
                </a:solidFill>
                <a:latin typeface="Abadi" panose="020B0604020104020204" pitchFamily="34" charset="0"/>
              </a:rPr>
              <a:t>Maturation Period (2017-2020):</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Some fluctuation but generally high success rates. Notable dip to about 60% in 2018</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Recovery to peak performance around 2019 (~90% success rate)</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Slight decrease in 2020 but still maintaining above 80% success rate</a:t>
            </a:r>
          </a:p>
          <a:p>
            <a:pPr marL="230400" indent="-230400">
              <a:lnSpc>
                <a:spcPct val="50000"/>
              </a:lnSpc>
              <a:spcBef>
                <a:spcPts val="900"/>
              </a:spcBef>
              <a:buFont typeface="+mj-lt"/>
              <a:buAutoNum type="arabicPeriod" startAt="5"/>
            </a:pPr>
            <a:r>
              <a:rPr lang="en-US" sz="1200" b="1" dirty="0">
                <a:solidFill>
                  <a:srgbClr val="0070C0"/>
                </a:solidFill>
                <a:latin typeface="Abadi" panose="020B0604020104020204" pitchFamily="34" charset="0"/>
              </a:rPr>
              <a:t>Overall Trend:</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Clear progression from experimental phase to reliable technology</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Success rate improved from 0% to consistently above 80%</a:t>
            </a:r>
          </a:p>
          <a:p>
            <a:pPr marL="230400"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The curve shows classic technology adoption and refinement pattern: </a:t>
            </a:r>
          </a:p>
          <a:p>
            <a:pPr marL="230400" lvl="1"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Initial experimentation</a:t>
            </a:r>
          </a:p>
          <a:p>
            <a:pPr marL="230400" lvl="1"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Breakthrough</a:t>
            </a:r>
          </a:p>
          <a:p>
            <a:pPr marL="230400" lvl="1"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Rapid improvement</a:t>
            </a:r>
          </a:p>
          <a:p>
            <a:pPr marL="230400" lvl="1" indent="-230400">
              <a:lnSpc>
                <a:spcPct val="50000"/>
              </a:lnSpc>
              <a:spcBef>
                <a:spcPts val="900"/>
              </a:spcBef>
              <a:buFont typeface="Arial" panose="020B0604020202020204" pitchFamily="34" charset="0"/>
              <a:buChar char="•"/>
            </a:pPr>
            <a:r>
              <a:rPr lang="en-US" sz="1200" dirty="0">
                <a:solidFill>
                  <a:srgbClr val="0070C0"/>
                </a:solidFill>
                <a:latin typeface="Abadi" panose="020B0604020104020204" pitchFamily="34" charset="0"/>
              </a:rPr>
              <a:t>Stabilization at high performance levels</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26BB9F28-62D5-4061-A20C-35261C8FF272}"/>
              </a:ext>
            </a:extLst>
          </p:cNvPr>
          <p:cNvSpPr txBox="1">
            <a:spLocks/>
          </p:cNvSpPr>
          <p:nvPr/>
        </p:nvSpPr>
        <p:spPr>
          <a:xfrm>
            <a:off x="770011" y="1380967"/>
            <a:ext cx="9745589" cy="4644606"/>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2400" dirty="0">
                <a:solidFill>
                  <a:srgbClr val="0070C0"/>
                </a:solidFill>
                <a:latin typeface="Abadi" panose="020B0604020104020204" pitchFamily="34" charset="0"/>
              </a:rPr>
              <a:t>Present your query result with a short explanation here</a:t>
            </a:r>
          </a:p>
          <a:p>
            <a:pPr marL="0" lvl="0" indent="0">
              <a:buNone/>
            </a:pPr>
            <a:endParaRPr lang="en-US" sz="2400" dirty="0">
              <a:solidFill>
                <a:srgbClr val="0070C0"/>
              </a:solidFill>
              <a:latin typeface="Abadi" panose="020B0604020104020204" pitchFamily="34" charset="0"/>
            </a:endParaRPr>
          </a:p>
          <a:p>
            <a:pPr marL="0" lvl="0" indent="0">
              <a:buNone/>
            </a:pPr>
            <a:endParaRPr lang="en-US" sz="2400" dirty="0">
              <a:solidFill>
                <a:srgbClr val="0070C0"/>
              </a:solidFill>
              <a:latin typeface="Abadi" panose="020B0604020104020204" pitchFamily="34" charset="0"/>
            </a:endParaRPr>
          </a:p>
          <a:p>
            <a:pPr marL="0" lvl="0" indent="0">
              <a:buNone/>
            </a:pPr>
            <a:endParaRPr lang="en-US" sz="2400" dirty="0">
              <a:solidFill>
                <a:srgbClr val="0070C0"/>
              </a:solidFill>
              <a:latin typeface="Abadi" panose="020B0604020104020204" pitchFamily="34" charset="0"/>
            </a:endParaRPr>
          </a:p>
          <a:p>
            <a:pPr marL="0" lvl="0" indent="0">
              <a:buNone/>
            </a:pPr>
            <a:endParaRPr lang="ru-UA" sz="2400" dirty="0">
              <a:solidFill>
                <a:srgbClr val="0070C0"/>
              </a:solidFill>
            </a:endParaRPr>
          </a:p>
          <a:p>
            <a:pPr marL="0" lvl="0" indent="0">
              <a:buNone/>
            </a:pPr>
            <a:endParaRPr lang="en-US" sz="1500" dirty="0">
              <a:solidFill>
                <a:srgbClr val="0070C0"/>
              </a:solidFill>
            </a:endParaRPr>
          </a:p>
          <a:p>
            <a:pPr marL="0" lvl="0" indent="0">
              <a:buNone/>
            </a:pPr>
            <a:r>
              <a:rPr lang="en-US" sz="1500" dirty="0">
                <a:solidFill>
                  <a:srgbClr val="0070C0"/>
                </a:solidFill>
              </a:rPr>
              <a:t>There are </a:t>
            </a:r>
            <a:r>
              <a:rPr lang="en-US" sz="1500" b="1" dirty="0">
                <a:solidFill>
                  <a:srgbClr val="0070C0"/>
                </a:solidFill>
              </a:rPr>
              <a:t>4 unique launch sites </a:t>
            </a:r>
            <a:r>
              <a:rPr lang="en-US" sz="1500" dirty="0">
                <a:solidFill>
                  <a:srgbClr val="0070C0"/>
                </a:solidFill>
              </a:rPr>
              <a:t>used in SpaceX missions:</a:t>
            </a:r>
          </a:p>
          <a:p>
            <a:pPr>
              <a:lnSpc>
                <a:spcPct val="70000"/>
              </a:lnSpc>
            </a:pPr>
            <a:r>
              <a:rPr lang="en-US" sz="1500" dirty="0">
                <a:solidFill>
                  <a:srgbClr val="0070C0"/>
                </a:solidFill>
              </a:rPr>
              <a:t>CCAFS LC-40</a:t>
            </a:r>
          </a:p>
          <a:p>
            <a:pPr>
              <a:lnSpc>
                <a:spcPct val="70000"/>
              </a:lnSpc>
            </a:pPr>
            <a:r>
              <a:rPr lang="en-US" sz="1500" dirty="0">
                <a:solidFill>
                  <a:srgbClr val="0070C0"/>
                </a:solidFill>
              </a:rPr>
              <a:t>VAFB SLC-4E</a:t>
            </a:r>
          </a:p>
          <a:p>
            <a:pPr>
              <a:lnSpc>
                <a:spcPct val="70000"/>
              </a:lnSpc>
            </a:pPr>
            <a:r>
              <a:rPr lang="en-US" sz="1500" dirty="0">
                <a:solidFill>
                  <a:srgbClr val="0070C0"/>
                </a:solidFill>
              </a:rPr>
              <a:t>KSC LC-39A</a:t>
            </a:r>
          </a:p>
          <a:p>
            <a:pPr>
              <a:lnSpc>
                <a:spcPct val="70000"/>
              </a:lnSpc>
            </a:pPr>
            <a:r>
              <a:rPr lang="en-US" sz="1500" dirty="0">
                <a:solidFill>
                  <a:srgbClr val="0070C0"/>
                </a:solidFill>
              </a:rPr>
              <a:t>CCAFS SLC-40</a:t>
            </a:r>
          </a:p>
          <a:p>
            <a:pPr marL="0" lvl="0" indent="0">
              <a:buNone/>
            </a:pPr>
            <a:r>
              <a:rPr lang="en-US" sz="1500" dirty="0">
                <a:solidFill>
                  <a:srgbClr val="0070C0"/>
                </a:solidFill>
              </a:rPr>
              <a:t>However, I notice that CCAFS LC-40 and CCAFS SLC-40 appear to be the same launch site with slightly different naming conventions (LC vs SLC for Space Launch Complex). So effectively, there are really 3 main launch sites that SpaceX has used for their missions:</a:t>
            </a:r>
          </a:p>
          <a:p>
            <a:pPr>
              <a:lnSpc>
                <a:spcPct val="70000"/>
              </a:lnSpc>
            </a:pPr>
            <a:r>
              <a:rPr lang="en-US" sz="1500" dirty="0">
                <a:solidFill>
                  <a:srgbClr val="0070C0"/>
                </a:solidFill>
              </a:rPr>
              <a:t>Cape Canaveral Air Force Station (CCAFS) SLC-40 in Florida</a:t>
            </a:r>
          </a:p>
          <a:p>
            <a:pPr>
              <a:lnSpc>
                <a:spcPct val="70000"/>
              </a:lnSpc>
            </a:pPr>
            <a:r>
              <a:rPr lang="en-US" sz="1500" dirty="0">
                <a:solidFill>
                  <a:srgbClr val="0070C0"/>
                </a:solidFill>
              </a:rPr>
              <a:t>Vandenberg Air Force Base (VAFB) SLC-4E in California</a:t>
            </a:r>
          </a:p>
          <a:p>
            <a:pPr>
              <a:lnSpc>
                <a:spcPct val="70000"/>
              </a:lnSpc>
            </a:pPr>
            <a:r>
              <a:rPr lang="en-US" sz="1500" dirty="0">
                <a:solidFill>
                  <a:srgbClr val="0070C0"/>
                </a:solidFill>
              </a:rPr>
              <a:t>Kennedy Space Center (KSC) LC-39A in Florida</a:t>
            </a:r>
          </a:p>
          <a:p>
            <a:pPr marL="0" lvl="0" indent="0">
              <a:buNone/>
            </a:pPr>
            <a:r>
              <a:rPr lang="en-US" sz="1500" dirty="0">
                <a:solidFill>
                  <a:srgbClr val="0070C0"/>
                </a:solidFill>
              </a:rPr>
              <a:t>The query correctly used DISTINCT to eliminate duplicate entries, though it shows the naming inconsistency in the database for the CCAFS site.</a:t>
            </a:r>
            <a:endParaRPr lang="ru-UA" sz="1500" dirty="0">
              <a:solidFill>
                <a:srgbClr val="0070C0"/>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14" name="Стрелка: вправо 13">
            <a:extLst>
              <a:ext uri="{FF2B5EF4-FFF2-40B4-BE49-F238E27FC236}">
                <a16:creationId xmlns:a16="http://schemas.microsoft.com/office/drawing/2014/main" id="{2117D58E-586E-4D86-9D35-896255DDCFB2}"/>
              </a:ext>
            </a:extLst>
          </p:cNvPr>
          <p:cNvSpPr/>
          <p:nvPr/>
        </p:nvSpPr>
        <p:spPr>
          <a:xfrm>
            <a:off x="5288972" y="2258540"/>
            <a:ext cx="1004455" cy="549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 name="Прямоугольник: скругленные углы 15">
            <a:extLst>
              <a:ext uri="{FF2B5EF4-FFF2-40B4-BE49-F238E27FC236}">
                <a16:creationId xmlns:a16="http://schemas.microsoft.com/office/drawing/2014/main" id="{05651FF9-8E0F-418A-992D-C6095019FD69}"/>
              </a:ext>
            </a:extLst>
          </p:cNvPr>
          <p:cNvSpPr/>
          <p:nvPr/>
        </p:nvSpPr>
        <p:spPr>
          <a:xfrm>
            <a:off x="997527" y="1976568"/>
            <a:ext cx="3983182" cy="111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sql</a:t>
            </a:r>
            <a:r>
              <a:rPr lang="en-US" dirty="0"/>
              <a:t> SELECT DISTINCT "</a:t>
            </a:r>
            <a:r>
              <a:rPr lang="en-US" dirty="0" err="1"/>
              <a:t>Launch_Site</a:t>
            </a:r>
            <a:r>
              <a:rPr lang="en-US" dirty="0"/>
              <a:t>"     FROM SPACEXTABLE</a:t>
            </a:r>
            <a:endParaRPr lang="LID4096" dirty="0"/>
          </a:p>
        </p:txBody>
      </p:sp>
      <p:sp>
        <p:nvSpPr>
          <p:cNvPr id="17" name="Прямоугольник: скругленные углы 16">
            <a:extLst>
              <a:ext uri="{FF2B5EF4-FFF2-40B4-BE49-F238E27FC236}">
                <a16:creationId xmlns:a16="http://schemas.microsoft.com/office/drawing/2014/main" id="{48B323B3-1B3B-4C72-BE42-49EEC54D1531}"/>
              </a:ext>
            </a:extLst>
          </p:cNvPr>
          <p:cNvSpPr/>
          <p:nvPr/>
        </p:nvSpPr>
        <p:spPr>
          <a:xfrm>
            <a:off x="6601690" y="1976567"/>
            <a:ext cx="2251364" cy="111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Launch_Site</a:t>
            </a:r>
            <a:r>
              <a:rPr lang="en-US" sz="1400" dirty="0"/>
              <a:t>:</a:t>
            </a:r>
          </a:p>
          <a:p>
            <a:pPr algn="ctr"/>
            <a:r>
              <a:rPr lang="en-US" sz="1400" dirty="0"/>
              <a:t>CCAFS LC-40</a:t>
            </a:r>
          </a:p>
          <a:p>
            <a:pPr algn="ctr"/>
            <a:r>
              <a:rPr lang="en-US" sz="1400" dirty="0"/>
              <a:t>VAFB SLC-4E</a:t>
            </a:r>
          </a:p>
          <a:p>
            <a:pPr algn="ctr"/>
            <a:r>
              <a:rPr lang="en-US" sz="1400" dirty="0"/>
              <a:t>KSC LC-39A</a:t>
            </a:r>
          </a:p>
          <a:p>
            <a:pPr algn="ctr"/>
            <a:r>
              <a:rPr lang="en-US" sz="1400" dirty="0"/>
              <a:t>CCAFS SLC-40</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6079"/>
            <a:ext cx="9745589" cy="4719494"/>
          </a:xfrm>
          <a:prstGeom prst="rect">
            <a:avLst/>
          </a:prstGeom>
        </p:spPr>
        <p:txBody>
          <a:bodyPr>
            <a:normAutofit/>
          </a:bodyPr>
          <a:lstStyle/>
          <a:p>
            <a:pPr marL="0" indent="457200" algn="l">
              <a:buNone/>
            </a:pPr>
            <a:r>
              <a:rPr lang="en-US" sz="2000" b="0" i="0" dirty="0">
                <a:solidFill>
                  <a:srgbClr val="0070C0"/>
                </a:solidFill>
                <a:effectLst/>
                <a:latin typeface="Abadi" panose="020B0604020104020204" pitchFamily="34" charset="0"/>
              </a:rPr>
              <a:t>5 records for launch sites begin with the string 'CCA’ and the query used for obtaining the information is shown below.</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Прямоугольник: скругленные углы 6">
            <a:extLst>
              <a:ext uri="{FF2B5EF4-FFF2-40B4-BE49-F238E27FC236}">
                <a16:creationId xmlns:a16="http://schemas.microsoft.com/office/drawing/2014/main" id="{B22FAD09-528F-464C-9143-A01D6720655B}"/>
              </a:ext>
            </a:extLst>
          </p:cNvPr>
          <p:cNvSpPr/>
          <p:nvPr/>
        </p:nvSpPr>
        <p:spPr>
          <a:xfrm>
            <a:off x="928256" y="2049113"/>
            <a:ext cx="3983182" cy="884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t>
            </a:r>
            <a:r>
              <a:rPr lang="en-US" dirty="0" err="1"/>
              <a:t>sql</a:t>
            </a:r>
            <a:r>
              <a:rPr lang="en-US" dirty="0"/>
              <a:t> SELECT * FROM SPACEXTABLE</a:t>
            </a:r>
          </a:p>
          <a:p>
            <a:r>
              <a:rPr lang="en-US" dirty="0"/>
              <a:t>WHERE "</a:t>
            </a:r>
            <a:r>
              <a:rPr lang="en-US" dirty="0" err="1"/>
              <a:t>Launch_Site</a:t>
            </a:r>
            <a:r>
              <a:rPr lang="en-US" dirty="0"/>
              <a:t>" LIKE 'CCA%’</a:t>
            </a:r>
          </a:p>
          <a:p>
            <a:r>
              <a:rPr lang="en-US" dirty="0"/>
              <a:t>LIMIT 5</a:t>
            </a:r>
            <a:endParaRPr lang="LID4096" dirty="0"/>
          </a:p>
        </p:txBody>
      </p:sp>
      <p:graphicFrame>
        <p:nvGraphicFramePr>
          <p:cNvPr id="9" name="Таблица 8">
            <a:extLst>
              <a:ext uri="{FF2B5EF4-FFF2-40B4-BE49-F238E27FC236}">
                <a16:creationId xmlns:a16="http://schemas.microsoft.com/office/drawing/2014/main" id="{0E821D91-1CC0-4B13-BFA7-D7251F6CC918}"/>
              </a:ext>
            </a:extLst>
          </p:cNvPr>
          <p:cNvGraphicFramePr>
            <a:graphicFrameLocks noGrp="1"/>
          </p:cNvGraphicFramePr>
          <p:nvPr>
            <p:extLst>
              <p:ext uri="{D42A27DB-BD31-4B8C-83A1-F6EECF244321}">
                <p14:modId xmlns:p14="http://schemas.microsoft.com/office/powerpoint/2010/main" val="203787282"/>
              </p:ext>
            </p:extLst>
          </p:nvPr>
        </p:nvGraphicFramePr>
        <p:xfrm>
          <a:off x="928256" y="3201052"/>
          <a:ext cx="9864435" cy="2349030"/>
        </p:xfrm>
        <a:graphic>
          <a:graphicData uri="http://schemas.openxmlformats.org/drawingml/2006/table">
            <a:tbl>
              <a:tblPr/>
              <a:tblGrid>
                <a:gridCol w="856390">
                  <a:extLst>
                    <a:ext uri="{9D8B030D-6E8A-4147-A177-3AD203B41FA5}">
                      <a16:colId xmlns:a16="http://schemas.microsoft.com/office/drawing/2014/main" val="2209539749"/>
                    </a:ext>
                  </a:extLst>
                </a:gridCol>
                <a:gridCol w="839408">
                  <a:extLst>
                    <a:ext uri="{9D8B030D-6E8A-4147-A177-3AD203B41FA5}">
                      <a16:colId xmlns:a16="http://schemas.microsoft.com/office/drawing/2014/main" val="2377055163"/>
                    </a:ext>
                  </a:extLst>
                </a:gridCol>
                <a:gridCol w="1068867">
                  <a:extLst>
                    <a:ext uri="{9D8B030D-6E8A-4147-A177-3AD203B41FA5}">
                      <a16:colId xmlns:a16="http://schemas.microsoft.com/office/drawing/2014/main" val="1399376390"/>
                    </a:ext>
                  </a:extLst>
                </a:gridCol>
                <a:gridCol w="1068867">
                  <a:extLst>
                    <a:ext uri="{9D8B030D-6E8A-4147-A177-3AD203B41FA5}">
                      <a16:colId xmlns:a16="http://schemas.microsoft.com/office/drawing/2014/main" val="383048748"/>
                    </a:ext>
                  </a:extLst>
                </a:gridCol>
                <a:gridCol w="1479791">
                  <a:extLst>
                    <a:ext uri="{9D8B030D-6E8A-4147-A177-3AD203B41FA5}">
                      <a16:colId xmlns:a16="http://schemas.microsoft.com/office/drawing/2014/main" val="8795015"/>
                    </a:ext>
                  </a:extLst>
                </a:gridCol>
                <a:gridCol w="657944">
                  <a:extLst>
                    <a:ext uri="{9D8B030D-6E8A-4147-A177-3AD203B41FA5}">
                      <a16:colId xmlns:a16="http://schemas.microsoft.com/office/drawing/2014/main" val="672705438"/>
                    </a:ext>
                  </a:extLst>
                </a:gridCol>
                <a:gridCol w="686566">
                  <a:extLst>
                    <a:ext uri="{9D8B030D-6E8A-4147-A177-3AD203B41FA5}">
                      <a16:colId xmlns:a16="http://schemas.microsoft.com/office/drawing/2014/main" val="2133262278"/>
                    </a:ext>
                  </a:extLst>
                </a:gridCol>
                <a:gridCol w="923101">
                  <a:extLst>
                    <a:ext uri="{9D8B030D-6E8A-4147-A177-3AD203B41FA5}">
                      <a16:colId xmlns:a16="http://schemas.microsoft.com/office/drawing/2014/main" val="1672168585"/>
                    </a:ext>
                  </a:extLst>
                </a:gridCol>
                <a:gridCol w="778101">
                  <a:extLst>
                    <a:ext uri="{9D8B030D-6E8A-4147-A177-3AD203B41FA5}">
                      <a16:colId xmlns:a16="http://schemas.microsoft.com/office/drawing/2014/main" val="446555274"/>
                    </a:ext>
                  </a:extLst>
                </a:gridCol>
                <a:gridCol w="1505400">
                  <a:extLst>
                    <a:ext uri="{9D8B030D-6E8A-4147-A177-3AD203B41FA5}">
                      <a16:colId xmlns:a16="http://schemas.microsoft.com/office/drawing/2014/main" val="3594391799"/>
                    </a:ext>
                  </a:extLst>
                </a:gridCol>
              </a:tblGrid>
              <a:tr h="503413">
                <a:tc>
                  <a:txBody>
                    <a:bodyPr/>
                    <a:lstStyle/>
                    <a:p>
                      <a:pPr algn="r" fontAlgn="ctr"/>
                      <a:r>
                        <a:rPr lang="en-US" sz="1100" b="1">
                          <a:effectLst/>
                        </a:rPr>
                        <a:t>Date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Time (UTC)</a:t>
                      </a:r>
                    </a:p>
                  </a:txBody>
                  <a:tcPr marL="55786" marR="55786" marT="27893" marB="27893" anchor="ctr">
                    <a:lnL>
                      <a:noFill/>
                    </a:lnL>
                    <a:lnR>
                      <a:noFill/>
                    </a:lnR>
                    <a:lnT>
                      <a:noFill/>
                    </a:lnT>
                    <a:lnB>
                      <a:noFill/>
                    </a:lnB>
                    <a:solidFill>
                      <a:srgbClr val="FFFFFF"/>
                    </a:solidFill>
                  </a:tcPr>
                </a:tc>
                <a:tc>
                  <a:txBody>
                    <a:bodyPr/>
                    <a:lstStyle/>
                    <a:p>
                      <a:pPr algn="r" fontAlgn="ctr"/>
                      <a:r>
                        <a:rPr lang="en-US" sz="1100" b="1" dirty="0" err="1">
                          <a:effectLst/>
                        </a:rPr>
                        <a:t>Booster_Version</a:t>
                      </a:r>
                      <a:endParaRPr lang="en-US" sz="1100" b="1" dirty="0">
                        <a:effectLst/>
                      </a:endParaRPr>
                    </a:p>
                  </a:txBody>
                  <a:tcPr marL="55786" marR="55786" marT="27893" marB="27893" anchor="ctr">
                    <a:lnL>
                      <a:noFill/>
                    </a:lnL>
                    <a:lnR>
                      <a:noFill/>
                    </a:lnR>
                    <a:lnT>
                      <a:noFill/>
                    </a:lnT>
                    <a:lnB>
                      <a:noFill/>
                    </a:lnB>
                    <a:solidFill>
                      <a:srgbClr val="FFFFFF"/>
                    </a:solidFill>
                  </a:tcPr>
                </a:tc>
                <a:tc>
                  <a:txBody>
                    <a:bodyPr/>
                    <a:lstStyle/>
                    <a:p>
                      <a:pPr algn="r" fontAlgn="ctr"/>
                      <a:r>
                        <a:rPr lang="en-US" sz="1100" b="1" dirty="0" err="1">
                          <a:effectLst/>
                        </a:rPr>
                        <a:t>Launch_Site</a:t>
                      </a:r>
                      <a:endParaRPr lang="en-US" sz="1100" b="1" dirty="0">
                        <a:effectLst/>
                      </a:endParaRP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Payload</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PAYLOAD_MASS__KG_</a:t>
                      </a:r>
                    </a:p>
                  </a:txBody>
                  <a:tcPr marL="55786" marR="55786" marT="27893" marB="27893" anchor="ctr">
                    <a:lnL>
                      <a:noFill/>
                    </a:lnL>
                    <a:lnR>
                      <a:noFill/>
                    </a:lnR>
                    <a:lnT>
                      <a:noFill/>
                    </a:lnT>
                    <a:lnB>
                      <a:noFill/>
                    </a:lnB>
                    <a:solidFill>
                      <a:srgbClr val="FFFFFF"/>
                    </a:solidFill>
                  </a:tcPr>
                </a:tc>
                <a:tc>
                  <a:txBody>
                    <a:bodyPr/>
                    <a:lstStyle/>
                    <a:p>
                      <a:pPr algn="r" fontAlgn="ctr"/>
                      <a:r>
                        <a:rPr lang="en-US" sz="1100" b="1" dirty="0">
                          <a:effectLst/>
                        </a:rPr>
                        <a:t>Orbit</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Customer</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Mission_Outcome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Landing_Outcome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874143558"/>
                  </a:ext>
                </a:extLst>
              </a:tr>
              <a:tr h="401658">
                <a:tc>
                  <a:txBody>
                    <a:bodyPr/>
                    <a:lstStyle/>
                    <a:p>
                      <a:pPr algn="r" fontAlgn="ctr"/>
                      <a:r>
                        <a:rPr lang="ru-UA" sz="1100">
                          <a:effectLst/>
                        </a:rPr>
                        <a:t>2010-06-04</a:t>
                      </a:r>
                    </a:p>
                  </a:txBody>
                  <a:tcPr marL="55786" marR="55786" marT="27893" marB="27893" anchor="ctr">
                    <a:lnL>
                      <a:noFill/>
                    </a:lnL>
                    <a:lnR>
                      <a:noFill/>
                    </a:lnR>
                    <a:lnT>
                      <a:noFill/>
                    </a:lnT>
                    <a:lnB>
                      <a:noFill/>
                    </a:lnB>
                    <a:solidFill>
                      <a:srgbClr val="FFFFFF"/>
                    </a:solidFill>
                  </a:tcPr>
                </a:tc>
                <a:tc>
                  <a:txBody>
                    <a:bodyPr/>
                    <a:lstStyle/>
                    <a:p>
                      <a:pPr algn="r" fontAlgn="ctr"/>
                      <a:r>
                        <a:rPr lang="ru-UA" sz="1100">
                          <a:effectLst/>
                        </a:rPr>
                        <a:t>18:45:00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B0003</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Spacecraft Qualification Unit</a:t>
                      </a:r>
                    </a:p>
                  </a:txBody>
                  <a:tcPr marL="55786" marR="55786" marT="27893" marB="27893" anchor="ctr">
                    <a:lnL>
                      <a:noFill/>
                    </a:lnL>
                    <a:lnR>
                      <a:noFill/>
                    </a:lnR>
                    <a:lnT>
                      <a:noFill/>
                    </a:lnT>
                    <a:lnB>
                      <a:noFill/>
                    </a:lnB>
                    <a:solidFill>
                      <a:srgbClr val="FFFFFF"/>
                    </a:solidFill>
                  </a:tcPr>
                </a:tc>
                <a:tc>
                  <a:txBody>
                    <a:bodyPr/>
                    <a:lstStyle/>
                    <a:p>
                      <a:pPr algn="r" fontAlgn="ctr"/>
                      <a:r>
                        <a:rPr lang="ru-UA"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89519606"/>
                  </a:ext>
                </a:extLst>
              </a:tr>
              <a:tr h="631772">
                <a:tc>
                  <a:txBody>
                    <a:bodyPr/>
                    <a:lstStyle/>
                    <a:p>
                      <a:pPr algn="r" fontAlgn="ctr"/>
                      <a:r>
                        <a:rPr lang="ru-UA" sz="1100">
                          <a:effectLst/>
                        </a:rPr>
                        <a:t>2010-12-08</a:t>
                      </a:r>
                    </a:p>
                  </a:txBody>
                  <a:tcPr marL="55786" marR="55786" marT="27893" marB="27893" anchor="ctr">
                    <a:lnL>
                      <a:noFill/>
                    </a:lnL>
                    <a:lnR>
                      <a:noFill/>
                    </a:lnR>
                    <a:lnT>
                      <a:noFill/>
                    </a:lnT>
                    <a:lnB>
                      <a:noFill/>
                    </a:lnB>
                    <a:solidFill>
                      <a:srgbClr val="FFFFFF"/>
                    </a:solidFill>
                  </a:tcPr>
                </a:tc>
                <a:tc>
                  <a:txBody>
                    <a:bodyPr/>
                    <a:lstStyle/>
                    <a:p>
                      <a:pPr algn="r" fontAlgn="ctr"/>
                      <a:r>
                        <a:rPr lang="ru-UA" sz="1100">
                          <a:effectLst/>
                        </a:rPr>
                        <a:t>15:43:00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B0004</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Dragon demo flight C1, two CubeSats, barrel of </a:t>
                      </a:r>
                      <a:r>
                        <a:rPr lang="en-US" sz="1100" dirty="0" err="1">
                          <a:effectLst/>
                        </a:rPr>
                        <a:t>Brouere</a:t>
                      </a:r>
                      <a:r>
                        <a:rPr lang="en-US" sz="1100" dirty="0">
                          <a:effectLst/>
                        </a:rPr>
                        <a:t> cheese</a:t>
                      </a:r>
                    </a:p>
                  </a:txBody>
                  <a:tcPr marL="55786" marR="55786" marT="27893" marB="27893" anchor="ctr">
                    <a:lnL>
                      <a:noFill/>
                    </a:lnL>
                    <a:lnR>
                      <a:noFill/>
                    </a:lnR>
                    <a:lnT>
                      <a:noFill/>
                    </a:lnT>
                    <a:lnB>
                      <a:noFill/>
                    </a:lnB>
                    <a:solidFill>
                      <a:srgbClr val="FFFFFF"/>
                    </a:solidFill>
                  </a:tcPr>
                </a:tc>
                <a:tc>
                  <a:txBody>
                    <a:bodyPr/>
                    <a:lstStyle/>
                    <a:p>
                      <a:pPr algn="r" fontAlgn="ctr"/>
                      <a:r>
                        <a:rPr lang="ru-UA"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(COTS) NRO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052339178"/>
                  </a:ext>
                </a:extLst>
              </a:tr>
              <a:tr h="310042">
                <a:tc>
                  <a:txBody>
                    <a:bodyPr/>
                    <a:lstStyle/>
                    <a:p>
                      <a:pPr algn="r" fontAlgn="ctr"/>
                      <a:r>
                        <a:rPr lang="ru-UA" sz="1100">
                          <a:effectLst/>
                        </a:rPr>
                        <a:t>2012-05-22</a:t>
                      </a:r>
                    </a:p>
                  </a:txBody>
                  <a:tcPr marL="55786" marR="55786" marT="27893" marB="27893" anchor="ctr">
                    <a:lnL>
                      <a:noFill/>
                    </a:lnL>
                    <a:lnR>
                      <a:noFill/>
                    </a:lnR>
                    <a:lnT>
                      <a:noFill/>
                    </a:lnT>
                    <a:lnB>
                      <a:noFill/>
                    </a:lnB>
                    <a:solidFill>
                      <a:srgbClr val="FFFFFF"/>
                    </a:solidFill>
                  </a:tcPr>
                </a:tc>
                <a:tc>
                  <a:txBody>
                    <a:bodyPr/>
                    <a:lstStyle/>
                    <a:p>
                      <a:pPr algn="r" fontAlgn="ctr"/>
                      <a:r>
                        <a:rPr lang="ru-UA" sz="1100">
                          <a:effectLst/>
                        </a:rPr>
                        <a:t>7:44:00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C2</a:t>
                      </a:r>
                    </a:p>
                  </a:txBody>
                  <a:tcPr marL="55786" marR="55786" marT="27893" marB="27893" anchor="ctr">
                    <a:lnL>
                      <a:noFill/>
                    </a:lnL>
                    <a:lnR>
                      <a:noFill/>
                    </a:lnR>
                    <a:lnT>
                      <a:noFill/>
                    </a:lnT>
                    <a:lnB>
                      <a:noFill/>
                    </a:lnB>
                    <a:solidFill>
                      <a:srgbClr val="FFFFFF"/>
                    </a:solidFill>
                  </a:tcPr>
                </a:tc>
                <a:tc>
                  <a:txBody>
                    <a:bodyPr/>
                    <a:lstStyle/>
                    <a:p>
                      <a:pPr algn="r" fontAlgn="ctr"/>
                      <a:r>
                        <a:rPr lang="ru-UA" sz="1100">
                          <a:effectLst/>
                        </a:rPr>
                        <a:t>525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(COTS)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116843569"/>
                  </a:ext>
                </a:extLst>
              </a:tr>
              <a:tr h="217014">
                <a:tc>
                  <a:txBody>
                    <a:bodyPr/>
                    <a:lstStyle/>
                    <a:p>
                      <a:pPr algn="r" fontAlgn="ctr"/>
                      <a:r>
                        <a:rPr lang="ru-UA" sz="1100">
                          <a:effectLst/>
                        </a:rPr>
                        <a:t>2012-10-08</a:t>
                      </a:r>
                    </a:p>
                  </a:txBody>
                  <a:tcPr marL="55786" marR="55786" marT="27893" marB="27893" anchor="ctr">
                    <a:lnL>
                      <a:noFill/>
                    </a:lnL>
                    <a:lnR>
                      <a:noFill/>
                    </a:lnR>
                    <a:lnT>
                      <a:noFill/>
                    </a:lnT>
                    <a:lnB>
                      <a:noFill/>
                    </a:lnB>
                    <a:solidFill>
                      <a:srgbClr val="FFFFFF"/>
                    </a:solidFill>
                  </a:tcPr>
                </a:tc>
                <a:tc>
                  <a:txBody>
                    <a:bodyPr/>
                    <a:lstStyle/>
                    <a:p>
                      <a:pPr algn="r" fontAlgn="ctr"/>
                      <a:r>
                        <a:rPr lang="ru-UA" sz="1100">
                          <a:effectLst/>
                        </a:rPr>
                        <a:t>0:35:00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B0006</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 CRS-1</a:t>
                      </a:r>
                    </a:p>
                  </a:txBody>
                  <a:tcPr marL="55786" marR="55786" marT="27893" marB="27893" anchor="ctr">
                    <a:lnL>
                      <a:noFill/>
                    </a:lnL>
                    <a:lnR>
                      <a:noFill/>
                    </a:lnR>
                    <a:lnT>
                      <a:noFill/>
                    </a:lnT>
                    <a:lnB>
                      <a:noFill/>
                    </a:lnB>
                    <a:solidFill>
                      <a:srgbClr val="FFFFFF"/>
                    </a:solidFill>
                  </a:tcPr>
                </a:tc>
                <a:tc>
                  <a:txBody>
                    <a:bodyPr/>
                    <a:lstStyle/>
                    <a:p>
                      <a:pPr algn="r" fontAlgn="ctr"/>
                      <a:r>
                        <a:rPr lang="ru-UA" sz="1100">
                          <a:effectLst/>
                        </a:rPr>
                        <a:t>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889018613"/>
                  </a:ext>
                </a:extLst>
              </a:tr>
              <a:tr h="217014">
                <a:tc>
                  <a:txBody>
                    <a:bodyPr/>
                    <a:lstStyle/>
                    <a:p>
                      <a:pPr algn="r" fontAlgn="ctr"/>
                      <a:r>
                        <a:rPr lang="ru-UA" sz="1100">
                          <a:effectLst/>
                        </a:rPr>
                        <a:t>2013-03-01</a:t>
                      </a:r>
                    </a:p>
                  </a:txBody>
                  <a:tcPr marL="55786" marR="55786" marT="27893" marB="27893" anchor="ctr">
                    <a:lnL>
                      <a:noFill/>
                    </a:lnL>
                    <a:lnR>
                      <a:noFill/>
                    </a:lnR>
                    <a:lnT>
                      <a:noFill/>
                    </a:lnT>
                    <a:lnB>
                      <a:noFill/>
                    </a:lnB>
                    <a:solidFill>
                      <a:srgbClr val="FFFFFF"/>
                    </a:solidFill>
                  </a:tcPr>
                </a:tc>
                <a:tc>
                  <a:txBody>
                    <a:bodyPr/>
                    <a:lstStyle/>
                    <a:p>
                      <a:pPr algn="r" fontAlgn="ctr"/>
                      <a:r>
                        <a:rPr lang="ru-UA" sz="1100">
                          <a:effectLst/>
                        </a:rPr>
                        <a:t>15:10:00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 CRS-2</a:t>
                      </a:r>
                    </a:p>
                  </a:txBody>
                  <a:tcPr marL="55786" marR="55786" marT="27893" marB="27893" anchor="ctr">
                    <a:lnL>
                      <a:noFill/>
                    </a:lnL>
                    <a:lnR>
                      <a:noFill/>
                    </a:lnR>
                    <a:lnT>
                      <a:noFill/>
                    </a:lnT>
                    <a:lnB>
                      <a:noFill/>
                    </a:lnB>
                    <a:solidFill>
                      <a:srgbClr val="FFFFFF"/>
                    </a:solidFill>
                  </a:tcPr>
                </a:tc>
                <a:tc>
                  <a:txBody>
                    <a:bodyPr/>
                    <a:lstStyle/>
                    <a:p>
                      <a:pPr algn="r" fontAlgn="ctr"/>
                      <a:r>
                        <a:rPr lang="ru-UA" sz="1100" dirty="0">
                          <a:effectLst/>
                        </a:rPr>
                        <a:t>677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839749939"/>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0122" y="1253331"/>
            <a:ext cx="9745589" cy="4772242"/>
          </a:xfrm>
          <a:prstGeom prst="rect">
            <a:avLst/>
          </a:prstGeom>
        </p:spPr>
        <p:txBody>
          <a:bodyPr>
            <a:normAutofit/>
          </a:bodyPr>
          <a:lstStyle/>
          <a:p>
            <a:pPr marL="0" indent="0">
              <a:lnSpc>
                <a:spcPct val="100000"/>
              </a:lnSpc>
              <a:spcBef>
                <a:spcPts val="1400"/>
              </a:spcBef>
              <a:buNone/>
            </a:pPr>
            <a:r>
              <a:rPr lang="en-US" sz="1600" dirty="0">
                <a:solidFill>
                  <a:srgbClr val="0070C0"/>
                </a:solidFill>
                <a:latin typeface="Abadi" panose="020B0604020104020204" pitchFamily="34" charset="0"/>
              </a:rPr>
              <a:t>The SQL query calculates the total payload mass for all NASA Commercial Resupply Service (CRS) missions launched by SpaceX. The result shows that the total payload mass is 45,596 kg.</a:t>
            </a:r>
          </a:p>
          <a:p>
            <a:pPr marL="0" indent="0">
              <a:lnSpc>
                <a:spcPct val="100000"/>
              </a:lnSpc>
              <a:spcBef>
                <a:spcPts val="1400"/>
              </a:spcBef>
              <a:buNone/>
            </a:pPr>
            <a:endParaRPr lang="en-US" sz="1600" dirty="0">
              <a:solidFill>
                <a:srgbClr val="0070C0"/>
              </a:solidFill>
              <a:latin typeface="Abadi" panose="020B0604020104020204" pitchFamily="34" charset="0"/>
            </a:endParaRPr>
          </a:p>
          <a:p>
            <a:pPr>
              <a:lnSpc>
                <a:spcPct val="100000"/>
              </a:lnSpc>
              <a:spcBef>
                <a:spcPts val="1400"/>
              </a:spcBef>
            </a:pPr>
            <a:endParaRPr lang="en-US" sz="1600" dirty="0">
              <a:solidFill>
                <a:srgbClr val="0070C0"/>
              </a:solidFill>
              <a:latin typeface="Abadi" panose="020B0604020104020204" pitchFamily="34" charset="0"/>
            </a:endParaRPr>
          </a:p>
          <a:p>
            <a:pPr>
              <a:lnSpc>
                <a:spcPct val="100000"/>
              </a:lnSpc>
              <a:spcBef>
                <a:spcPts val="1400"/>
              </a:spcBef>
            </a:pPr>
            <a:endParaRPr lang="en-US" sz="1600" dirty="0">
              <a:solidFill>
                <a:srgbClr val="0070C0"/>
              </a:solidFill>
              <a:latin typeface="Abadi" panose="020B0604020104020204" pitchFamily="34" charset="0"/>
            </a:endParaRPr>
          </a:p>
          <a:p>
            <a:pPr>
              <a:lnSpc>
                <a:spcPct val="100000"/>
              </a:lnSpc>
              <a:spcBef>
                <a:spcPts val="1400"/>
              </a:spcBef>
            </a:pPr>
            <a:endParaRPr lang="en-US" sz="1600" dirty="0">
              <a:solidFill>
                <a:srgbClr val="0070C0"/>
              </a:solidFill>
              <a:latin typeface="Abadi" panose="020B0604020104020204" pitchFamily="34" charset="0"/>
            </a:endParaRPr>
          </a:p>
          <a:p>
            <a:pPr marL="0" indent="0">
              <a:buNone/>
            </a:pPr>
            <a:r>
              <a:rPr lang="en-US" sz="1600" dirty="0">
                <a:solidFill>
                  <a:srgbClr val="0070C0"/>
                </a:solidFill>
                <a:latin typeface="Abadi" panose="020B0604020104020204" pitchFamily="34" charset="0"/>
              </a:rPr>
              <a:t>This indicates that SpaceX has transported over 45.5 metric tons of cargo for NASA's CRS missions, which primarily involve resupplying the International Space Station. The query achieves this by:</a:t>
            </a:r>
          </a:p>
          <a:p>
            <a:pPr>
              <a:buFont typeface="Arial" panose="020B0604020202020204" pitchFamily="34" charset="0"/>
              <a:buChar char="•"/>
            </a:pPr>
            <a:r>
              <a:rPr lang="en-US" sz="1600" dirty="0">
                <a:solidFill>
                  <a:srgbClr val="0070C0"/>
                </a:solidFill>
                <a:latin typeface="Abadi" panose="020B0604020104020204" pitchFamily="34" charset="0"/>
              </a:rPr>
              <a:t>Using SUM() to add up all payload masses</a:t>
            </a:r>
          </a:p>
          <a:p>
            <a:pPr>
              <a:buFont typeface="Arial" panose="020B0604020202020204" pitchFamily="34" charset="0"/>
              <a:buChar char="•"/>
            </a:pPr>
            <a:r>
              <a:rPr lang="en-US" sz="1600" dirty="0">
                <a:solidFill>
                  <a:srgbClr val="0070C0"/>
                </a:solidFill>
                <a:latin typeface="Abadi" panose="020B0604020104020204" pitchFamily="34" charset="0"/>
              </a:rPr>
              <a:t>Filtering specifically for "NASA (CRS)" missions using the WHERE clause</a:t>
            </a:r>
          </a:p>
          <a:p>
            <a:pPr>
              <a:buFont typeface="Arial" panose="020B0604020202020204" pitchFamily="34" charset="0"/>
              <a:buChar char="•"/>
            </a:pPr>
            <a:r>
              <a:rPr lang="en-US" sz="1600" dirty="0">
                <a:solidFill>
                  <a:srgbClr val="0070C0"/>
                </a:solidFill>
                <a:latin typeface="Abadi" panose="020B0604020104020204" pitchFamily="34" charset="0"/>
              </a:rPr>
              <a:t>Measuring the mass in kilograms (KG)</a:t>
            </a:r>
          </a:p>
          <a:p>
            <a:pPr marL="0" indent="0">
              <a:buNone/>
            </a:pPr>
            <a:r>
              <a:rPr lang="en-US" sz="1600" dirty="0">
                <a:solidFill>
                  <a:srgbClr val="0070C0"/>
                </a:solidFill>
                <a:latin typeface="Abadi" panose="020B0604020104020204" pitchFamily="34" charset="0"/>
              </a:rPr>
              <a:t>This significant total mass demonstrates SpaceX's substantial contribution to NASA's space station resupply program over multiple missions.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Стрелка: вправо 5">
            <a:extLst>
              <a:ext uri="{FF2B5EF4-FFF2-40B4-BE49-F238E27FC236}">
                <a16:creationId xmlns:a16="http://schemas.microsoft.com/office/drawing/2014/main" id="{83B8C56A-882B-49AD-A8C5-85C197E34892}"/>
              </a:ext>
            </a:extLst>
          </p:cNvPr>
          <p:cNvSpPr/>
          <p:nvPr/>
        </p:nvSpPr>
        <p:spPr>
          <a:xfrm>
            <a:off x="5150690" y="2356152"/>
            <a:ext cx="1004455" cy="549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7" name="Прямоугольник: скругленные углы 6">
            <a:extLst>
              <a:ext uri="{FF2B5EF4-FFF2-40B4-BE49-F238E27FC236}">
                <a16:creationId xmlns:a16="http://schemas.microsoft.com/office/drawing/2014/main" id="{6D64808A-C0E9-4290-9CDF-6171A221FE81}"/>
              </a:ext>
            </a:extLst>
          </p:cNvPr>
          <p:cNvSpPr/>
          <p:nvPr/>
        </p:nvSpPr>
        <p:spPr>
          <a:xfrm>
            <a:off x="859245" y="2074180"/>
            <a:ext cx="3983182" cy="111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t>
            </a:r>
            <a:r>
              <a:rPr lang="en-US" dirty="0" err="1"/>
              <a:t>sql</a:t>
            </a:r>
            <a:r>
              <a:rPr lang="en-US" dirty="0"/>
              <a:t> SELECT SUM(PAYLOAD_MASS__KG_)</a:t>
            </a:r>
          </a:p>
          <a:p>
            <a:r>
              <a:rPr lang="en-US" dirty="0"/>
              <a:t>FROM SPACEXTABLE</a:t>
            </a:r>
          </a:p>
          <a:p>
            <a:r>
              <a:rPr lang="en-US" dirty="0"/>
              <a:t>WHERE "Customer"="NASA (CRS)"</a:t>
            </a:r>
            <a:endParaRPr lang="LID4096" dirty="0"/>
          </a:p>
        </p:txBody>
      </p:sp>
      <p:sp>
        <p:nvSpPr>
          <p:cNvPr id="8" name="Прямоугольник: скругленные углы 7">
            <a:extLst>
              <a:ext uri="{FF2B5EF4-FFF2-40B4-BE49-F238E27FC236}">
                <a16:creationId xmlns:a16="http://schemas.microsoft.com/office/drawing/2014/main" id="{01934E3E-DFCC-47CB-9E83-82D72A81E3F1}"/>
              </a:ext>
            </a:extLst>
          </p:cNvPr>
          <p:cNvSpPr/>
          <p:nvPr/>
        </p:nvSpPr>
        <p:spPr>
          <a:xfrm>
            <a:off x="6463407" y="2074179"/>
            <a:ext cx="3269411" cy="111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SUM(PAYLOAD_MASS__KG_)</a:t>
            </a:r>
          </a:p>
          <a:p>
            <a:pPr algn="ctr"/>
            <a:r>
              <a:rPr lang="en-US" dirty="0"/>
              <a:t>45596</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B21A880C-8343-4E14-B4DD-62CE4629D425}"/>
              </a:ext>
            </a:extLst>
          </p:cNvPr>
          <p:cNvSpPr txBox="1">
            <a:spLocks/>
          </p:cNvSpPr>
          <p:nvPr/>
        </p:nvSpPr>
        <p:spPr>
          <a:xfrm>
            <a:off x="780122" y="1350313"/>
            <a:ext cx="9745589" cy="4772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SQL query calculates the average payload mass carried specifically by the Falcon 9 v1.1 booster version. The result shows that this version of the booster carried an average payload mass of 2,928.4 kg per mission.</a:t>
            </a:r>
          </a:p>
          <a:p>
            <a:pPr>
              <a:lnSpc>
                <a:spcPct val="100000"/>
              </a:lnSpc>
              <a:spcBef>
                <a:spcPts val="1400"/>
              </a:spcBef>
            </a:pPr>
            <a:endParaRPr lang="en-US" sz="1600" dirty="0">
              <a:solidFill>
                <a:srgbClr val="0070C0"/>
              </a:solidFill>
              <a:latin typeface="Abadi" panose="020B0604020104020204" pitchFamily="34" charset="0"/>
            </a:endParaRPr>
          </a:p>
          <a:p>
            <a:pPr>
              <a:lnSpc>
                <a:spcPct val="100000"/>
              </a:lnSpc>
              <a:spcBef>
                <a:spcPts val="1400"/>
              </a:spcBef>
            </a:pPr>
            <a:endParaRPr lang="en-US" sz="1600" dirty="0">
              <a:solidFill>
                <a:srgbClr val="0070C0"/>
              </a:solidFill>
              <a:latin typeface="Abadi" panose="020B0604020104020204" pitchFamily="34" charset="0"/>
            </a:endParaRPr>
          </a:p>
          <a:p>
            <a:pPr>
              <a:lnSpc>
                <a:spcPct val="100000"/>
              </a:lnSpc>
              <a:spcBef>
                <a:spcPts val="1400"/>
              </a:spcBef>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r>
              <a:rPr lang="en-US" sz="1600" dirty="0">
                <a:solidFill>
                  <a:srgbClr val="0070C0"/>
                </a:solidFill>
                <a:latin typeface="Abadi" panose="020B0604020104020204" pitchFamily="34" charset="0"/>
              </a:rPr>
              <a:t>This indicates that:</a:t>
            </a:r>
          </a:p>
          <a:p>
            <a:r>
              <a:rPr lang="en-US" sz="1600" dirty="0">
                <a:solidFill>
                  <a:srgbClr val="0070C0"/>
                </a:solidFill>
                <a:latin typeface="Abadi" panose="020B0604020104020204" pitchFamily="34" charset="0"/>
              </a:rPr>
              <a:t>The F9 v1.1 booster was designed for medium-weight payloads</a:t>
            </a:r>
          </a:p>
          <a:p>
            <a:r>
              <a:rPr lang="en-US" sz="1600" dirty="0">
                <a:solidFill>
                  <a:srgbClr val="0070C0"/>
                </a:solidFill>
                <a:latin typeface="Abadi" panose="020B0604020104020204" pitchFamily="34" charset="0"/>
              </a:rPr>
              <a:t>Each mission with this booster version typically carried around 3 metric tons of cargo</a:t>
            </a:r>
          </a:p>
          <a:p>
            <a:r>
              <a:rPr lang="en-US" sz="1600" dirty="0">
                <a:solidFill>
                  <a:srgbClr val="0070C0"/>
                </a:solidFill>
                <a:latin typeface="Abadi" panose="020B0604020104020204" pitchFamily="34" charset="0"/>
              </a:rPr>
              <a:t>The query uses AVG() to calculate the mean payload mass across all F9 v1.1 missions</a:t>
            </a:r>
          </a:p>
          <a:p>
            <a:r>
              <a:rPr lang="en-US" sz="1600" dirty="0">
                <a:solidFill>
                  <a:srgbClr val="0070C0"/>
                </a:solidFill>
                <a:latin typeface="Abadi" panose="020B0604020104020204" pitchFamily="34" charset="0"/>
              </a:rPr>
              <a:t>The WHERE clause filters specifically for the "F9 v1.1" booster version</a:t>
            </a:r>
          </a:p>
          <a:p>
            <a:pPr marL="0" indent="0">
              <a:buFont typeface="Arial" panose="020B0604020202020204" pitchFamily="34" charset="0"/>
              <a:buNone/>
            </a:pPr>
            <a:r>
              <a:rPr lang="en-US" sz="1600" dirty="0">
                <a:solidFill>
                  <a:srgbClr val="0070C0"/>
                </a:solidFill>
                <a:latin typeface="Abadi" panose="020B0604020104020204" pitchFamily="34" charset="0"/>
              </a:rPr>
              <a:t>This average payload capacity helps us understand the capabilities of this specific iteration of the Falcon 9 rocket series.</a:t>
            </a:r>
          </a:p>
        </p:txBody>
      </p:sp>
      <p:sp>
        <p:nvSpPr>
          <p:cNvPr id="7" name="Стрелка: вправо 6">
            <a:extLst>
              <a:ext uri="{FF2B5EF4-FFF2-40B4-BE49-F238E27FC236}">
                <a16:creationId xmlns:a16="http://schemas.microsoft.com/office/drawing/2014/main" id="{E39088CC-0103-46FD-B95A-7D210B180BDD}"/>
              </a:ext>
            </a:extLst>
          </p:cNvPr>
          <p:cNvSpPr/>
          <p:nvPr/>
        </p:nvSpPr>
        <p:spPr>
          <a:xfrm>
            <a:off x="5683818" y="2451089"/>
            <a:ext cx="1004455" cy="549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Прямоугольник: скругленные углы 7">
            <a:extLst>
              <a:ext uri="{FF2B5EF4-FFF2-40B4-BE49-F238E27FC236}">
                <a16:creationId xmlns:a16="http://schemas.microsoft.com/office/drawing/2014/main" id="{AB552A9B-1C29-4F7A-A9F7-F6BC9FFD444C}"/>
              </a:ext>
            </a:extLst>
          </p:cNvPr>
          <p:cNvSpPr/>
          <p:nvPr/>
        </p:nvSpPr>
        <p:spPr>
          <a:xfrm>
            <a:off x="859243" y="2169116"/>
            <a:ext cx="4564811" cy="111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t>
            </a:r>
            <a:r>
              <a:rPr lang="en-US" dirty="0" err="1"/>
              <a:t>sql</a:t>
            </a:r>
            <a:r>
              <a:rPr lang="en-US" dirty="0"/>
              <a:t> SELECT AVG("PAYLOAD_MASS__KG_")</a:t>
            </a:r>
          </a:p>
          <a:p>
            <a:r>
              <a:rPr lang="en-US" dirty="0"/>
              <a:t>FROM SPACEXTABLE</a:t>
            </a:r>
          </a:p>
          <a:p>
            <a:r>
              <a:rPr lang="en-US" dirty="0"/>
              <a:t>WHERE "</a:t>
            </a:r>
            <a:r>
              <a:rPr lang="en-US" dirty="0" err="1"/>
              <a:t>Booster_Version</a:t>
            </a:r>
            <a:r>
              <a:rPr lang="en-US" dirty="0"/>
              <a:t>"="F9 v1.1"</a:t>
            </a:r>
            <a:endParaRPr lang="LID4096" dirty="0"/>
          </a:p>
        </p:txBody>
      </p:sp>
      <p:sp>
        <p:nvSpPr>
          <p:cNvPr id="9" name="Прямоугольник: скругленные углы 8">
            <a:extLst>
              <a:ext uri="{FF2B5EF4-FFF2-40B4-BE49-F238E27FC236}">
                <a16:creationId xmlns:a16="http://schemas.microsoft.com/office/drawing/2014/main" id="{B7A42CFD-C087-4881-A680-87D7095695E4}"/>
              </a:ext>
            </a:extLst>
          </p:cNvPr>
          <p:cNvSpPr/>
          <p:nvPr/>
        </p:nvSpPr>
        <p:spPr>
          <a:xfrm>
            <a:off x="6996535" y="2169116"/>
            <a:ext cx="3269411" cy="111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ystem-ui"/>
              </a:rPr>
              <a:t>AVG("PAYLOAD_MASS__KG_")</a:t>
            </a:r>
            <a:r>
              <a:rPr lang="ru-UA" b="0" i="0" dirty="0">
                <a:effectLst/>
                <a:latin typeface="system-ui"/>
              </a:rPr>
              <a:t> 2928.4</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9166F77A-580E-44BD-97A5-CA9BA6851AF7}"/>
              </a:ext>
            </a:extLst>
          </p:cNvPr>
          <p:cNvSpPr txBox="1">
            <a:spLocks/>
          </p:cNvSpPr>
          <p:nvPr/>
        </p:nvSpPr>
        <p:spPr>
          <a:xfrm>
            <a:off x="780122" y="1350313"/>
            <a:ext cx="9745589" cy="4772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SQL query calculates the average payload mass carried specifically by the Falcon 9 v1.1 booster version. The result shows that this version of the booster carried an average payload mass of 2,928.4 kg per mission.</a:t>
            </a:r>
          </a:p>
          <a:p>
            <a:pPr>
              <a:lnSpc>
                <a:spcPct val="100000"/>
              </a:lnSpc>
              <a:spcBef>
                <a:spcPts val="1400"/>
              </a:spcBef>
            </a:pPr>
            <a:endParaRPr lang="en-US" sz="1600" dirty="0">
              <a:solidFill>
                <a:srgbClr val="0070C0"/>
              </a:solidFill>
              <a:latin typeface="Abadi" panose="020B0604020104020204" pitchFamily="34" charset="0"/>
            </a:endParaRPr>
          </a:p>
          <a:p>
            <a:pPr>
              <a:lnSpc>
                <a:spcPct val="100000"/>
              </a:lnSpc>
              <a:spcBef>
                <a:spcPts val="1400"/>
              </a:spcBef>
            </a:pPr>
            <a:endParaRPr lang="en-US" sz="1600" dirty="0">
              <a:solidFill>
                <a:srgbClr val="0070C0"/>
              </a:solidFill>
              <a:latin typeface="Abadi" panose="020B0604020104020204" pitchFamily="34" charset="0"/>
            </a:endParaRPr>
          </a:p>
          <a:p>
            <a:pPr>
              <a:lnSpc>
                <a:spcPct val="100000"/>
              </a:lnSpc>
              <a:spcBef>
                <a:spcPts val="1400"/>
              </a:spcBef>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r>
              <a:rPr lang="en-US" sz="1600" dirty="0">
                <a:solidFill>
                  <a:srgbClr val="0070C0"/>
                </a:solidFill>
                <a:latin typeface="Abadi" panose="020B0604020104020204" pitchFamily="34" charset="0"/>
              </a:rPr>
              <a:t>Then, using the MIN() function to find the earliest date, it shows that SpaceX achieved its first successful ground pad landing on December 22, 2015 (2015-12-22).</a:t>
            </a:r>
          </a:p>
          <a:p>
            <a:pPr marL="0" indent="0">
              <a:buFont typeface="Arial" panose="020B0604020202020204" pitchFamily="34" charset="0"/>
              <a:buNone/>
            </a:pPr>
            <a:r>
              <a:rPr lang="en-US" sz="1600" dirty="0">
                <a:solidFill>
                  <a:srgbClr val="0070C0"/>
                </a:solidFill>
                <a:latin typeface="Abadi" panose="020B0604020104020204" pitchFamily="34" charset="0"/>
              </a:rPr>
              <a:t>This was a historic milestone for SpaceX, as it marked their first successful landing on solid ground, demonstrating the capability to recover and reuse rockets by landing them vertically on a landing pad at Cape Canaveral - a key advancement in their goal of developing reusable rockets to reduce space launch costs.</a:t>
            </a:r>
          </a:p>
        </p:txBody>
      </p:sp>
      <p:sp>
        <p:nvSpPr>
          <p:cNvPr id="7" name="Стрелка: вправо 6">
            <a:extLst>
              <a:ext uri="{FF2B5EF4-FFF2-40B4-BE49-F238E27FC236}">
                <a16:creationId xmlns:a16="http://schemas.microsoft.com/office/drawing/2014/main" id="{900960ED-A17B-4829-981C-FFC5905987F4}"/>
              </a:ext>
            </a:extLst>
          </p:cNvPr>
          <p:cNvSpPr/>
          <p:nvPr/>
        </p:nvSpPr>
        <p:spPr>
          <a:xfrm>
            <a:off x="6467007" y="2092915"/>
            <a:ext cx="1004455" cy="549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Прямоугольник: скругленные углы 7">
            <a:extLst>
              <a:ext uri="{FF2B5EF4-FFF2-40B4-BE49-F238E27FC236}">
                <a16:creationId xmlns:a16="http://schemas.microsoft.com/office/drawing/2014/main" id="{6425E8EB-8A0E-40FE-B96A-82B872461A33}"/>
              </a:ext>
            </a:extLst>
          </p:cNvPr>
          <p:cNvSpPr/>
          <p:nvPr/>
        </p:nvSpPr>
        <p:spPr>
          <a:xfrm>
            <a:off x="859243" y="2092916"/>
            <a:ext cx="5326811"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t>
            </a:r>
            <a:r>
              <a:rPr lang="en-US" sz="1600" dirty="0" err="1"/>
              <a:t>sql</a:t>
            </a:r>
            <a:r>
              <a:rPr lang="en-US" sz="1600" dirty="0"/>
              <a:t> SELECT DISTINCT "</a:t>
            </a:r>
            <a:r>
              <a:rPr lang="en-US" sz="1600" dirty="0" err="1"/>
              <a:t>Landing_Outcome</a:t>
            </a:r>
            <a:r>
              <a:rPr lang="en-US" sz="1600" dirty="0"/>
              <a:t>“</a:t>
            </a:r>
          </a:p>
          <a:p>
            <a:r>
              <a:rPr lang="en-US" sz="1600" dirty="0"/>
              <a:t>FROM SPACEXTABLE</a:t>
            </a:r>
            <a:endParaRPr lang="LID4096" sz="1600" dirty="0"/>
          </a:p>
        </p:txBody>
      </p:sp>
      <p:sp>
        <p:nvSpPr>
          <p:cNvPr id="9" name="Прямоугольник: скругленные углы 8">
            <a:extLst>
              <a:ext uri="{FF2B5EF4-FFF2-40B4-BE49-F238E27FC236}">
                <a16:creationId xmlns:a16="http://schemas.microsoft.com/office/drawing/2014/main" id="{B2FC7D2E-E7AB-49F0-8EBC-17F55CC7502A}"/>
              </a:ext>
            </a:extLst>
          </p:cNvPr>
          <p:cNvSpPr/>
          <p:nvPr/>
        </p:nvSpPr>
        <p:spPr>
          <a:xfrm>
            <a:off x="7752416" y="2092916"/>
            <a:ext cx="2361928" cy="2056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i="0" dirty="0" err="1">
                <a:effectLst/>
                <a:latin typeface="system-ui"/>
              </a:rPr>
              <a:t>Landing_Outcome</a:t>
            </a:r>
            <a:r>
              <a:rPr lang="en-US" sz="1200" b="1" dirty="0">
                <a:latin typeface="system-ui"/>
              </a:rPr>
              <a:t>:</a:t>
            </a:r>
          </a:p>
          <a:p>
            <a:pPr algn="ctr">
              <a:lnSpc>
                <a:spcPct val="90000"/>
              </a:lnSpc>
            </a:pPr>
            <a:r>
              <a:rPr lang="en-US" sz="1200" dirty="0"/>
              <a:t>Failure (parachute)</a:t>
            </a:r>
          </a:p>
          <a:p>
            <a:pPr algn="ctr">
              <a:lnSpc>
                <a:spcPct val="90000"/>
              </a:lnSpc>
            </a:pPr>
            <a:r>
              <a:rPr lang="en-US" sz="1200" dirty="0"/>
              <a:t>No attempt</a:t>
            </a:r>
          </a:p>
          <a:p>
            <a:pPr algn="ctr">
              <a:lnSpc>
                <a:spcPct val="90000"/>
              </a:lnSpc>
            </a:pPr>
            <a:r>
              <a:rPr lang="en-US" sz="1200" dirty="0"/>
              <a:t>Uncontrolled (ocean)</a:t>
            </a:r>
          </a:p>
          <a:p>
            <a:pPr algn="ctr">
              <a:lnSpc>
                <a:spcPct val="90000"/>
              </a:lnSpc>
            </a:pPr>
            <a:r>
              <a:rPr lang="en-US" sz="1200" dirty="0"/>
              <a:t>Controlled (ocean)</a:t>
            </a:r>
          </a:p>
          <a:p>
            <a:pPr algn="ctr">
              <a:lnSpc>
                <a:spcPct val="90000"/>
              </a:lnSpc>
            </a:pPr>
            <a:r>
              <a:rPr lang="en-US" sz="1200" dirty="0"/>
              <a:t>Failure (drone ship)</a:t>
            </a:r>
          </a:p>
          <a:p>
            <a:pPr algn="ctr">
              <a:lnSpc>
                <a:spcPct val="90000"/>
              </a:lnSpc>
            </a:pPr>
            <a:r>
              <a:rPr lang="en-US" sz="1200" dirty="0"/>
              <a:t>Precluded (drone ship)</a:t>
            </a:r>
          </a:p>
          <a:p>
            <a:pPr algn="ctr">
              <a:lnSpc>
                <a:spcPct val="90000"/>
              </a:lnSpc>
            </a:pPr>
            <a:r>
              <a:rPr lang="en-US" sz="1200" dirty="0"/>
              <a:t>Success (ground pad)</a:t>
            </a:r>
          </a:p>
          <a:p>
            <a:pPr algn="ctr">
              <a:lnSpc>
                <a:spcPct val="90000"/>
              </a:lnSpc>
            </a:pPr>
            <a:r>
              <a:rPr lang="en-US" sz="1200" dirty="0"/>
              <a:t>Success (drone ship)</a:t>
            </a:r>
          </a:p>
          <a:p>
            <a:pPr algn="ctr">
              <a:lnSpc>
                <a:spcPct val="90000"/>
              </a:lnSpc>
            </a:pPr>
            <a:r>
              <a:rPr lang="en-US" sz="1200" dirty="0"/>
              <a:t>Success</a:t>
            </a:r>
          </a:p>
          <a:p>
            <a:pPr algn="ctr">
              <a:lnSpc>
                <a:spcPct val="90000"/>
              </a:lnSpc>
            </a:pPr>
            <a:r>
              <a:rPr lang="en-US" sz="1200" dirty="0"/>
              <a:t>Failure</a:t>
            </a:r>
          </a:p>
          <a:p>
            <a:pPr algn="ctr">
              <a:lnSpc>
                <a:spcPct val="90000"/>
              </a:lnSpc>
            </a:pPr>
            <a:r>
              <a:rPr lang="en-US" sz="1200" dirty="0"/>
              <a:t>No attempt</a:t>
            </a:r>
          </a:p>
        </p:txBody>
      </p:sp>
      <p:sp>
        <p:nvSpPr>
          <p:cNvPr id="10" name="Прямоугольник: скругленные углы 9">
            <a:extLst>
              <a:ext uri="{FF2B5EF4-FFF2-40B4-BE49-F238E27FC236}">
                <a16:creationId xmlns:a16="http://schemas.microsoft.com/office/drawing/2014/main" id="{E612B5B1-113B-4B8F-80B7-AEA776C421BD}"/>
              </a:ext>
            </a:extLst>
          </p:cNvPr>
          <p:cNvSpPr/>
          <p:nvPr/>
        </p:nvSpPr>
        <p:spPr>
          <a:xfrm>
            <a:off x="859239" y="2755052"/>
            <a:ext cx="5326813" cy="764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t>
            </a:r>
            <a:r>
              <a:rPr lang="en-US" sz="1600" dirty="0" err="1"/>
              <a:t>sql</a:t>
            </a:r>
            <a:r>
              <a:rPr lang="en-US" sz="1600" dirty="0"/>
              <a:t> SELECT min("Date")</a:t>
            </a:r>
          </a:p>
          <a:p>
            <a:r>
              <a:rPr lang="en-US" sz="1600" dirty="0"/>
              <a:t>FROM SPACEXTABLE</a:t>
            </a:r>
          </a:p>
          <a:p>
            <a:r>
              <a:rPr lang="en-US" sz="1600" dirty="0"/>
              <a:t>WHERE "</a:t>
            </a:r>
            <a:r>
              <a:rPr lang="en-US" sz="1600" dirty="0" err="1"/>
              <a:t>Landing_Outcome</a:t>
            </a:r>
            <a:r>
              <a:rPr lang="en-US" sz="1600" dirty="0"/>
              <a:t>"="Success (ground pad)"</a:t>
            </a:r>
            <a:endParaRPr lang="LID4096" sz="1600" dirty="0"/>
          </a:p>
        </p:txBody>
      </p:sp>
      <p:sp>
        <p:nvSpPr>
          <p:cNvPr id="12" name="Стрелка: вправо 11">
            <a:extLst>
              <a:ext uri="{FF2B5EF4-FFF2-40B4-BE49-F238E27FC236}">
                <a16:creationId xmlns:a16="http://schemas.microsoft.com/office/drawing/2014/main" id="{FC700543-3D7B-43C6-9357-750778A09A19}"/>
              </a:ext>
            </a:extLst>
          </p:cNvPr>
          <p:cNvSpPr/>
          <p:nvPr/>
        </p:nvSpPr>
        <p:spPr>
          <a:xfrm rot="10800000">
            <a:off x="6467007" y="2846651"/>
            <a:ext cx="1004455" cy="549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3" name="Прямоугольник: скругленные углы 12">
            <a:extLst>
              <a:ext uri="{FF2B5EF4-FFF2-40B4-BE49-F238E27FC236}">
                <a16:creationId xmlns:a16="http://schemas.microsoft.com/office/drawing/2014/main" id="{95A71EE5-5B56-4EC4-B26D-DC5CCCE75AD5}"/>
              </a:ext>
            </a:extLst>
          </p:cNvPr>
          <p:cNvSpPr/>
          <p:nvPr/>
        </p:nvSpPr>
        <p:spPr>
          <a:xfrm>
            <a:off x="859239" y="3616285"/>
            <a:ext cx="5326813" cy="533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0" dirty="0">
                <a:effectLst/>
                <a:latin typeface="system-ui"/>
              </a:rPr>
              <a:t>min("Date")  2015-12-22</a:t>
            </a:r>
            <a:endParaRPr lang="LID4096" sz="1600"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a16="http://schemas.microsoft.com/office/drawing/2014/main" id="{A1EBBC43-8045-4FC9-91C5-FA49B738BFC8}"/>
              </a:ext>
            </a:extLst>
          </p:cNvPr>
          <p:cNvSpPr txBox="1">
            <a:spLocks/>
          </p:cNvSpPr>
          <p:nvPr/>
        </p:nvSpPr>
        <p:spPr>
          <a:xfrm>
            <a:off x="780122" y="1350313"/>
            <a:ext cx="9745589" cy="4772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7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SQL query identifies Falcon 9 booster versions that meet two specific criteria:</a:t>
            </a:r>
          </a:p>
          <a:p>
            <a:pPr>
              <a:lnSpc>
                <a:spcPct val="70000"/>
              </a:lnSpc>
              <a:spcBef>
                <a:spcPts val="1400"/>
              </a:spcBef>
            </a:pPr>
            <a:r>
              <a:rPr lang="en-US" sz="1600" dirty="0">
                <a:solidFill>
                  <a:srgbClr val="0070C0"/>
                </a:solidFill>
                <a:latin typeface="Abadi" panose="020B0604020104020204" pitchFamily="34" charset="0"/>
              </a:rPr>
              <a:t>Successfully landed on a drone ship</a:t>
            </a:r>
          </a:p>
          <a:p>
            <a:pPr>
              <a:lnSpc>
                <a:spcPct val="70000"/>
              </a:lnSpc>
              <a:spcBef>
                <a:spcPts val="1400"/>
              </a:spcBef>
            </a:pPr>
            <a:r>
              <a:rPr lang="en-US" sz="1600" dirty="0">
                <a:solidFill>
                  <a:srgbClr val="0070C0"/>
                </a:solidFill>
                <a:latin typeface="Abadi" panose="020B0604020104020204" pitchFamily="34" charset="0"/>
              </a:rPr>
              <a:t>Carried payloads between 4000 kg and 6000 kg</a:t>
            </a:r>
          </a:p>
          <a:p>
            <a:pPr>
              <a:lnSpc>
                <a:spcPct val="100000"/>
              </a:lnSpc>
              <a:spcBef>
                <a:spcPts val="1400"/>
              </a:spcBef>
            </a:pPr>
            <a:endParaRPr lang="en-US" sz="1600" dirty="0">
              <a:solidFill>
                <a:srgbClr val="0070C0"/>
              </a:solidFill>
              <a:latin typeface="Abadi" panose="020B0604020104020204" pitchFamily="34" charset="0"/>
            </a:endParaRPr>
          </a:p>
          <a:p>
            <a:pPr>
              <a:lnSpc>
                <a:spcPct val="100000"/>
              </a:lnSpc>
              <a:spcBef>
                <a:spcPts val="1400"/>
              </a:spcBef>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r>
              <a:rPr lang="en-US" sz="1600" dirty="0">
                <a:solidFill>
                  <a:srgbClr val="0070C0"/>
                </a:solidFill>
                <a:latin typeface="Abadi" panose="020B0604020104020204" pitchFamily="34" charset="0"/>
              </a:rPr>
              <a:t>Some notable observations:</a:t>
            </a:r>
          </a:p>
          <a:p>
            <a:r>
              <a:rPr lang="en-US" sz="1600" dirty="0">
                <a:solidFill>
                  <a:srgbClr val="0070C0"/>
                </a:solidFill>
                <a:latin typeface="Abadi" panose="020B0604020104020204" pitchFamily="34" charset="0"/>
              </a:rPr>
              <a:t>All these boosters are of the Falcon 9 "FT" (Full Thrust) version</a:t>
            </a:r>
          </a:p>
          <a:p>
            <a:r>
              <a:rPr lang="en-US" sz="1600" dirty="0">
                <a:solidFill>
                  <a:srgbClr val="0070C0"/>
                </a:solidFill>
                <a:latin typeface="Abadi" panose="020B0604020104020204" pitchFamily="34" charset="0"/>
              </a:rPr>
              <a:t>Two of the boosters (.2 suffix) were used for second missions, showing successful reuse</a:t>
            </a:r>
          </a:p>
          <a:p>
            <a:r>
              <a:rPr lang="en-US" sz="1600" dirty="0">
                <a:solidFill>
                  <a:srgbClr val="0070C0"/>
                </a:solidFill>
                <a:latin typeface="Abadi" panose="020B0604020104020204" pitchFamily="34" charset="0"/>
              </a:rPr>
              <a:t>These missions represent medium-weight payloads for the Falcon 9 capability range</a:t>
            </a:r>
          </a:p>
          <a:p>
            <a:r>
              <a:rPr lang="en-US" sz="1600" dirty="0">
                <a:solidFill>
                  <a:srgbClr val="0070C0"/>
                </a:solidFill>
                <a:latin typeface="Abadi" panose="020B0604020104020204" pitchFamily="34" charset="0"/>
              </a:rPr>
              <a:t>The successful drone ship landings demonstrate SpaceX's ability to recover boosters at sea for this payload range</a:t>
            </a:r>
          </a:p>
          <a:p>
            <a:pPr marL="0" indent="0">
              <a:buFont typeface="Arial" panose="020B0604020202020204" pitchFamily="34" charset="0"/>
              <a:buNone/>
            </a:pPr>
            <a:r>
              <a:rPr lang="en-US" sz="1600" dirty="0">
                <a:solidFill>
                  <a:srgbClr val="0070C0"/>
                </a:solidFill>
                <a:latin typeface="Abadi" panose="020B0604020104020204" pitchFamily="34" charset="0"/>
              </a:rPr>
              <a:t>This data suggests that SpaceX has consistently achieved drone ship landings with medium-weight payloads using their Full Thrust variant of the Falcon 9.</a:t>
            </a:r>
          </a:p>
        </p:txBody>
      </p:sp>
      <p:sp>
        <p:nvSpPr>
          <p:cNvPr id="7" name="Стрелка: вправо 6">
            <a:extLst>
              <a:ext uri="{FF2B5EF4-FFF2-40B4-BE49-F238E27FC236}">
                <a16:creationId xmlns:a16="http://schemas.microsoft.com/office/drawing/2014/main" id="{10602F09-4DB5-4374-A347-0C54183EAF03}"/>
              </a:ext>
            </a:extLst>
          </p:cNvPr>
          <p:cNvSpPr/>
          <p:nvPr/>
        </p:nvSpPr>
        <p:spPr>
          <a:xfrm>
            <a:off x="6064274" y="2649413"/>
            <a:ext cx="1004455" cy="549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Прямоугольник: скругленные углы 8">
            <a:extLst>
              <a:ext uri="{FF2B5EF4-FFF2-40B4-BE49-F238E27FC236}">
                <a16:creationId xmlns:a16="http://schemas.microsoft.com/office/drawing/2014/main" id="{7E3E5A3D-072F-4497-AB78-172D6AEA7427}"/>
              </a:ext>
            </a:extLst>
          </p:cNvPr>
          <p:cNvSpPr/>
          <p:nvPr/>
        </p:nvSpPr>
        <p:spPr>
          <a:xfrm>
            <a:off x="859243" y="2367440"/>
            <a:ext cx="5035866" cy="111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t>
            </a:r>
            <a:r>
              <a:rPr lang="en-US" sz="1600" dirty="0" err="1"/>
              <a:t>sql</a:t>
            </a:r>
            <a:r>
              <a:rPr lang="en-US" sz="1600" dirty="0"/>
              <a:t> SELECT "</a:t>
            </a:r>
            <a:r>
              <a:rPr lang="en-US" sz="1600" dirty="0" err="1"/>
              <a:t>Booster_Version</a:t>
            </a:r>
            <a:r>
              <a:rPr lang="en-US" sz="1600" dirty="0"/>
              <a:t>“</a:t>
            </a:r>
          </a:p>
          <a:p>
            <a:r>
              <a:rPr lang="en-US" sz="1600" dirty="0"/>
              <a:t>FROM SPACEXTABLE</a:t>
            </a:r>
          </a:p>
          <a:p>
            <a:r>
              <a:rPr lang="en-US" sz="1600" dirty="0"/>
              <a:t>WHERE "</a:t>
            </a:r>
            <a:r>
              <a:rPr lang="en-US" sz="1600" dirty="0" err="1"/>
              <a:t>Landing_Outcome</a:t>
            </a:r>
            <a:r>
              <a:rPr lang="en-US" sz="1600" dirty="0"/>
              <a:t>"="Success (drone ship)“</a:t>
            </a:r>
          </a:p>
          <a:p>
            <a:r>
              <a:rPr lang="en-US" sz="1600" dirty="0"/>
              <a:t>AND "PAYLOAD_MASS__KG_" BETWEEN 4000 AND 6000</a:t>
            </a:r>
            <a:endParaRPr lang="LID4096" sz="1600" dirty="0"/>
          </a:p>
        </p:txBody>
      </p:sp>
      <p:sp>
        <p:nvSpPr>
          <p:cNvPr id="10" name="Прямоугольник: скругленные углы 9">
            <a:extLst>
              <a:ext uri="{FF2B5EF4-FFF2-40B4-BE49-F238E27FC236}">
                <a16:creationId xmlns:a16="http://schemas.microsoft.com/office/drawing/2014/main" id="{7F101071-5D71-4585-BC7C-815A485D01E3}"/>
              </a:ext>
            </a:extLst>
          </p:cNvPr>
          <p:cNvSpPr/>
          <p:nvPr/>
        </p:nvSpPr>
        <p:spPr>
          <a:xfrm>
            <a:off x="7237894" y="2367440"/>
            <a:ext cx="2487997" cy="111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err="1">
                <a:effectLst/>
                <a:latin typeface="system-ui"/>
              </a:rPr>
              <a:t>Booster_Version</a:t>
            </a:r>
            <a:endParaRPr lang="en-US" sz="1400" b="1" i="0" dirty="0">
              <a:effectLst/>
              <a:latin typeface="system-ui"/>
            </a:endParaRPr>
          </a:p>
          <a:p>
            <a:pPr algn="ctr"/>
            <a:r>
              <a:rPr lang="en-US" sz="1400" b="0" i="0" dirty="0">
                <a:effectLst/>
                <a:latin typeface="system-ui"/>
              </a:rPr>
              <a:t>F9 FT B1022</a:t>
            </a:r>
            <a:endParaRPr lang="en-US" sz="1400" b="1" dirty="0">
              <a:latin typeface="system-ui"/>
            </a:endParaRPr>
          </a:p>
          <a:p>
            <a:pPr algn="ctr"/>
            <a:r>
              <a:rPr lang="en-US" sz="1400" b="0" i="0" dirty="0">
                <a:effectLst/>
                <a:latin typeface="system-ui"/>
              </a:rPr>
              <a:t>F9 FT B1026</a:t>
            </a:r>
            <a:endParaRPr lang="en-US" sz="1400" b="1" i="0" dirty="0">
              <a:effectLst/>
              <a:latin typeface="system-ui"/>
            </a:endParaRPr>
          </a:p>
          <a:p>
            <a:pPr algn="ctr"/>
            <a:r>
              <a:rPr lang="en-US" sz="1400" b="0" i="0" dirty="0">
                <a:effectLst/>
                <a:latin typeface="system-ui"/>
              </a:rPr>
              <a:t>F9 FT B1021.2</a:t>
            </a:r>
            <a:endParaRPr lang="en-US" sz="1400" b="1" dirty="0">
              <a:latin typeface="system-ui"/>
            </a:endParaRPr>
          </a:p>
          <a:p>
            <a:pPr algn="ctr"/>
            <a:r>
              <a:rPr lang="en-US" sz="1400" b="0" i="0" dirty="0">
                <a:effectLst/>
                <a:latin typeface="system-ui"/>
              </a:rPr>
              <a:t>F9 FT B1031.2</a:t>
            </a:r>
            <a:endParaRPr lang="en-US" sz="14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1273" y="1378527"/>
            <a:ext cx="6774872" cy="50486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latin typeface="Abadi" panose="020B0604020104020204" pitchFamily="34" charset="0"/>
              </a:rPr>
              <a:t>Data Collection</a:t>
            </a:r>
            <a:r>
              <a:rPr lang="ru-RU" sz="1600" dirty="0">
                <a:latin typeface="Abadi" panose="020B0604020104020204" pitchFamily="34" charset="0"/>
              </a:rPr>
              <a:t> </a:t>
            </a:r>
            <a:r>
              <a:rPr lang="en-US" sz="1600" dirty="0">
                <a:latin typeface="Abadi" panose="020B0604020104020204" pitchFamily="34" charset="0"/>
              </a:rPr>
              <a:t>&amp; Preprocessing</a:t>
            </a:r>
          </a:p>
          <a:p>
            <a:pPr lvl="1">
              <a:lnSpc>
                <a:spcPct val="100000"/>
              </a:lnSpc>
              <a:spcBef>
                <a:spcPts val="1400"/>
              </a:spcBef>
            </a:pPr>
            <a:r>
              <a:rPr lang="en-US" sz="1600" dirty="0">
                <a:latin typeface="Abadi" panose="020B0604020104020204" pitchFamily="34" charset="0"/>
              </a:rPr>
              <a:t>Data Wrangling</a:t>
            </a:r>
          </a:p>
          <a:p>
            <a:pPr lvl="1">
              <a:lnSpc>
                <a:spcPct val="100000"/>
              </a:lnSpc>
              <a:spcBef>
                <a:spcPts val="1400"/>
              </a:spcBef>
            </a:pPr>
            <a:r>
              <a:rPr lang="en-US" sz="1600" dirty="0">
                <a:latin typeface="Abadi" panose="020B0604020104020204" pitchFamily="34" charset="0"/>
              </a:rPr>
              <a:t>Exploratory data analysis with data visualization </a:t>
            </a:r>
          </a:p>
          <a:p>
            <a:pPr lvl="1">
              <a:lnSpc>
                <a:spcPct val="100000"/>
              </a:lnSpc>
              <a:spcBef>
                <a:spcPts val="1400"/>
              </a:spcBef>
            </a:pPr>
            <a:r>
              <a:rPr lang="en-US" sz="1600" dirty="0">
                <a:latin typeface="Abadi" panose="020B0604020104020204" pitchFamily="34" charset="0"/>
              </a:rPr>
              <a:t>Visual Analytic with Folium and </a:t>
            </a:r>
            <a:r>
              <a:rPr lang="en-US" sz="1600" dirty="0" err="1">
                <a:latin typeface="Abadi" panose="020B0604020104020204" pitchFamily="34" charset="0"/>
              </a:rPr>
              <a:t>Ploty</a:t>
            </a:r>
            <a:r>
              <a:rPr lang="en-US" sz="1600" dirty="0">
                <a:latin typeface="Abadi" panose="020B0604020104020204" pitchFamily="34" charset="0"/>
              </a:rPr>
              <a:t> Dash</a:t>
            </a:r>
          </a:p>
          <a:p>
            <a:pPr lvl="1">
              <a:lnSpc>
                <a:spcPct val="100000"/>
              </a:lnSpc>
              <a:spcBef>
                <a:spcPts val="1400"/>
              </a:spcBef>
            </a:pPr>
            <a:r>
              <a:rPr lang="en-US" sz="1600" dirty="0">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ru-RU" sz="22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latin typeface="Abadi" panose="020B0604020104020204" pitchFamily="34" charset="0"/>
              </a:rPr>
              <a:t>Exploratory data analysis results</a:t>
            </a:r>
            <a:endParaRPr lang="ru-RU" sz="1600" dirty="0">
              <a:latin typeface="Abadi" panose="020B0604020104020204" pitchFamily="34" charset="0"/>
            </a:endParaRPr>
          </a:p>
          <a:p>
            <a:pPr lvl="1">
              <a:lnSpc>
                <a:spcPct val="100000"/>
              </a:lnSpc>
              <a:spcBef>
                <a:spcPts val="1400"/>
              </a:spcBef>
            </a:pPr>
            <a:r>
              <a:rPr lang="en-US" sz="1600" dirty="0">
                <a:latin typeface="Abadi" panose="020B0604020104020204" pitchFamily="34" charset="0"/>
              </a:rPr>
              <a:t>Interactive analytics demo in screenshots</a:t>
            </a:r>
            <a:endParaRPr lang="ru-RU" sz="1600" dirty="0">
              <a:latin typeface="Abadi" panose="020B0604020104020204" pitchFamily="34" charset="0"/>
            </a:endParaRPr>
          </a:p>
          <a:p>
            <a:pPr lvl="1">
              <a:lnSpc>
                <a:spcPct val="100000"/>
              </a:lnSpc>
              <a:spcBef>
                <a:spcPts val="1400"/>
              </a:spcBef>
            </a:pPr>
            <a:r>
              <a:rPr lang="en-US" sz="1600" dirty="0">
                <a:latin typeface="Abadi" panose="020B0604020104020204" pitchFamily="34" charset="0"/>
              </a:rPr>
              <a:t>Predictive analysis results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70C0"/>
                </a:solidFill>
                <a:latin typeface="Abadi"/>
              </a:rPr>
              <a:t>Executive Summary</a:t>
            </a:r>
            <a:endParaRPr lang="en-US" dirty="0">
              <a:solidFill>
                <a:srgbClr val="0070C0"/>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FE905CA5-0C23-49D7-82DD-32739E5126FD}"/>
              </a:ext>
            </a:extLst>
          </p:cNvPr>
          <p:cNvSpPr txBox="1">
            <a:spLocks/>
          </p:cNvSpPr>
          <p:nvPr/>
        </p:nvSpPr>
        <p:spPr>
          <a:xfrm>
            <a:off x="780122" y="1350313"/>
            <a:ext cx="9745589" cy="4772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total mission count is 101, with an impressive success rate of about 99% (100/101 missions). This shows SpaceX's high reliability in achieving mission objectives, even before they mastered the landing technology. It's worth noting that mission success (delivering payload) is separate from landing success, as shown in the early missions where payloads were delivered successfully despite landing failures.</a:t>
            </a:r>
          </a:p>
          <a:p>
            <a:pPr marL="0" indent="0">
              <a:lnSpc>
                <a:spcPct val="70000"/>
              </a:lnSpc>
              <a:spcBef>
                <a:spcPts val="1400"/>
              </a:spcBef>
              <a:buFont typeface="Arial" panose="020B0604020202020204" pitchFamily="34" charset="0"/>
              <a:buNone/>
            </a:pPr>
            <a:endParaRPr lang="en-US" sz="1600" dirty="0">
              <a:solidFill>
                <a:srgbClr val="0070C0"/>
              </a:solidFill>
              <a:latin typeface="Abadi" panose="020B0604020104020204" pitchFamily="34" charset="0"/>
            </a:endParaRPr>
          </a:p>
          <a:p>
            <a:pPr marL="0" indent="0">
              <a:lnSpc>
                <a:spcPct val="70000"/>
              </a:lnSpc>
              <a:spcBef>
                <a:spcPts val="1400"/>
              </a:spcBef>
              <a:buFont typeface="Arial" panose="020B0604020202020204" pitchFamily="34" charset="0"/>
              <a:buNone/>
            </a:pPr>
            <a:endParaRPr lang="en-US" sz="1600" dirty="0">
              <a:solidFill>
                <a:srgbClr val="0070C0"/>
              </a:solidFill>
              <a:latin typeface="Abadi" panose="020B0604020104020204" pitchFamily="34" charset="0"/>
            </a:endParaRPr>
          </a:p>
          <a:p>
            <a:pPr>
              <a:lnSpc>
                <a:spcPct val="100000"/>
              </a:lnSpc>
              <a:spcBef>
                <a:spcPts val="1400"/>
              </a:spcBef>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r>
              <a:rPr lang="en-US" sz="1600" dirty="0">
                <a:solidFill>
                  <a:srgbClr val="0070C0"/>
                </a:solidFill>
                <a:latin typeface="Abadi" panose="020B0604020104020204" pitchFamily="34" charset="0"/>
              </a:rPr>
              <a:t>Mission outcome statistics:</a:t>
            </a:r>
          </a:p>
          <a:p>
            <a:r>
              <a:rPr lang="en-US" sz="1600" dirty="0">
                <a:solidFill>
                  <a:srgbClr val="0070C0"/>
                </a:solidFill>
                <a:latin typeface="Abadi" panose="020B0604020104020204" pitchFamily="34" charset="0"/>
              </a:rPr>
              <a:t>Successful missions: 100 total (98 + 1 + 1 across different success categories)</a:t>
            </a:r>
          </a:p>
          <a:p>
            <a:pPr lvl="1"/>
            <a:r>
              <a:rPr lang="en-US" sz="1200" dirty="0">
                <a:solidFill>
                  <a:srgbClr val="0070C0"/>
                </a:solidFill>
                <a:latin typeface="Abadi" panose="020B0604020104020204" pitchFamily="34" charset="0"/>
              </a:rPr>
              <a:t>98 standard successes</a:t>
            </a:r>
          </a:p>
          <a:p>
            <a:pPr lvl="1"/>
            <a:r>
              <a:rPr lang="en-US" sz="1200" dirty="0">
                <a:solidFill>
                  <a:srgbClr val="0070C0"/>
                </a:solidFill>
                <a:latin typeface="Abadi" panose="020B0604020104020204" pitchFamily="34" charset="0"/>
              </a:rPr>
              <a:t>1 additional success</a:t>
            </a:r>
          </a:p>
          <a:p>
            <a:pPr lvl="1"/>
            <a:r>
              <a:rPr lang="en-US" sz="1200" dirty="0">
                <a:solidFill>
                  <a:srgbClr val="0070C0"/>
                </a:solidFill>
                <a:latin typeface="Abadi" panose="020B0604020104020204" pitchFamily="34" charset="0"/>
              </a:rPr>
              <a:t>1 success with unclear payload status</a:t>
            </a:r>
          </a:p>
          <a:p>
            <a:r>
              <a:rPr lang="en-US" sz="1600" dirty="0">
                <a:solidFill>
                  <a:srgbClr val="0070C0"/>
                </a:solidFill>
                <a:latin typeface="Abadi" panose="020B0604020104020204" pitchFamily="34" charset="0"/>
              </a:rPr>
              <a:t>Failed missions: 1 (failure in flight)</a:t>
            </a:r>
          </a:p>
        </p:txBody>
      </p:sp>
      <p:sp>
        <p:nvSpPr>
          <p:cNvPr id="7" name="Стрелка: вправо 6">
            <a:extLst>
              <a:ext uri="{FF2B5EF4-FFF2-40B4-BE49-F238E27FC236}">
                <a16:creationId xmlns:a16="http://schemas.microsoft.com/office/drawing/2014/main" id="{A46B8A84-3396-4BEE-B2DB-38A942712158}"/>
              </a:ext>
            </a:extLst>
          </p:cNvPr>
          <p:cNvSpPr/>
          <p:nvPr/>
        </p:nvSpPr>
        <p:spPr>
          <a:xfrm>
            <a:off x="6064274" y="2856921"/>
            <a:ext cx="1004455" cy="549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Прямоугольник: скругленные углы 7">
            <a:extLst>
              <a:ext uri="{FF2B5EF4-FFF2-40B4-BE49-F238E27FC236}">
                <a16:creationId xmlns:a16="http://schemas.microsoft.com/office/drawing/2014/main" id="{246A0083-B62D-443E-B7C1-3424299A6610}"/>
              </a:ext>
            </a:extLst>
          </p:cNvPr>
          <p:cNvSpPr/>
          <p:nvPr/>
        </p:nvSpPr>
        <p:spPr>
          <a:xfrm>
            <a:off x="859243" y="2574948"/>
            <a:ext cx="5035866" cy="111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t>
            </a:r>
            <a:r>
              <a:rPr lang="en-US" sz="1600" dirty="0" err="1"/>
              <a:t>sql</a:t>
            </a:r>
            <a:r>
              <a:rPr lang="en-US" sz="1600" dirty="0"/>
              <a:t> SELECT "</a:t>
            </a:r>
            <a:r>
              <a:rPr lang="en-US" sz="1600" dirty="0" err="1"/>
              <a:t>Mission_Outcome</a:t>
            </a:r>
            <a:r>
              <a:rPr lang="en-US" sz="1600" dirty="0"/>
              <a:t>", Count(*)</a:t>
            </a:r>
          </a:p>
          <a:p>
            <a:r>
              <a:rPr lang="en-US" sz="1600" dirty="0"/>
              <a:t>FROM SPACEXTABLE</a:t>
            </a:r>
          </a:p>
          <a:p>
            <a:r>
              <a:rPr lang="en-US" sz="1600" dirty="0"/>
              <a:t>GROUP BY "</a:t>
            </a:r>
            <a:r>
              <a:rPr lang="en-US" sz="1600" dirty="0" err="1"/>
              <a:t>Mission_Outcome</a:t>
            </a:r>
            <a:r>
              <a:rPr lang="en-US" sz="1600" dirty="0"/>
              <a:t>"</a:t>
            </a:r>
            <a:endParaRPr lang="LID4096" sz="1600" dirty="0"/>
          </a:p>
        </p:txBody>
      </p:sp>
      <p:sp>
        <p:nvSpPr>
          <p:cNvPr id="9" name="Прямоугольник: скругленные углы 8">
            <a:extLst>
              <a:ext uri="{FF2B5EF4-FFF2-40B4-BE49-F238E27FC236}">
                <a16:creationId xmlns:a16="http://schemas.microsoft.com/office/drawing/2014/main" id="{F640229A-65EA-4D15-A0C2-42F046AACE0D}"/>
              </a:ext>
            </a:extLst>
          </p:cNvPr>
          <p:cNvSpPr/>
          <p:nvPr/>
        </p:nvSpPr>
        <p:spPr>
          <a:xfrm>
            <a:off x="7237894" y="2574949"/>
            <a:ext cx="3222288" cy="1103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err="1">
                <a:effectLst/>
                <a:latin typeface="system-ui"/>
              </a:rPr>
              <a:t>Mission_Outcome</a:t>
            </a:r>
            <a:endParaRPr lang="en-US" sz="1400" b="1" i="0" dirty="0">
              <a:effectLst/>
              <a:latin typeface="system-ui"/>
            </a:endParaRPr>
          </a:p>
          <a:p>
            <a:pPr algn="ctr"/>
            <a:r>
              <a:rPr lang="en-US" sz="1400" b="0" i="0" dirty="0">
                <a:effectLst/>
                <a:latin typeface="system-ui"/>
              </a:rPr>
              <a:t>Failure (in flight) - 1</a:t>
            </a:r>
          </a:p>
          <a:p>
            <a:pPr algn="ctr"/>
            <a:r>
              <a:rPr lang="en-US" sz="1400" b="0" i="0" dirty="0">
                <a:effectLst/>
                <a:latin typeface="system-ui"/>
              </a:rPr>
              <a:t>Success - 98</a:t>
            </a:r>
          </a:p>
          <a:p>
            <a:pPr algn="ctr"/>
            <a:r>
              <a:rPr lang="en-US" sz="1400" b="0" i="0" dirty="0">
                <a:effectLst/>
                <a:latin typeface="system-ui"/>
              </a:rPr>
              <a:t>Success - 1</a:t>
            </a:r>
          </a:p>
          <a:p>
            <a:pPr algn="ctr"/>
            <a:r>
              <a:rPr lang="en-US" sz="1400" b="0" i="0" dirty="0">
                <a:effectLst/>
                <a:latin typeface="system-ui"/>
              </a:rPr>
              <a:t>Success (payload status unclear) - 1</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6D827626-B5FF-46D9-9CBF-8E3D5872BAF5}"/>
              </a:ext>
            </a:extLst>
          </p:cNvPr>
          <p:cNvSpPr txBox="1">
            <a:spLocks/>
          </p:cNvSpPr>
          <p:nvPr/>
        </p:nvSpPr>
        <p:spPr>
          <a:xfrm>
            <a:off x="780122" y="1350313"/>
            <a:ext cx="9745589" cy="4772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SQL query uses a subquery to find all Falcon 9 boosters that have carried the maximum payload mass. The results show 12 different booster versions:</a:t>
            </a:r>
          </a:p>
          <a:p>
            <a:pPr marL="0" indent="0">
              <a:lnSpc>
                <a:spcPct val="70000"/>
              </a:lnSpc>
              <a:spcBef>
                <a:spcPts val="1400"/>
              </a:spcBef>
              <a:buFont typeface="Arial" panose="020B0604020202020204" pitchFamily="34" charset="0"/>
              <a:buNone/>
            </a:pPr>
            <a:endParaRPr lang="en-US" sz="1600" dirty="0">
              <a:solidFill>
                <a:srgbClr val="0070C0"/>
              </a:solidFill>
              <a:latin typeface="Abadi" panose="020B0604020104020204" pitchFamily="34" charset="0"/>
            </a:endParaRPr>
          </a:p>
          <a:p>
            <a:pPr marL="0" indent="0">
              <a:lnSpc>
                <a:spcPct val="70000"/>
              </a:lnSpc>
              <a:spcBef>
                <a:spcPts val="1400"/>
              </a:spcBef>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r>
              <a:rPr lang="en-US" sz="1600" dirty="0">
                <a:solidFill>
                  <a:srgbClr val="0070C0"/>
                </a:solidFill>
                <a:latin typeface="Abadi" panose="020B0604020104020204" pitchFamily="34" charset="0"/>
              </a:rPr>
              <a:t>Key observations:</a:t>
            </a:r>
          </a:p>
          <a:p>
            <a:r>
              <a:rPr lang="en-US" sz="1600" dirty="0">
                <a:solidFill>
                  <a:srgbClr val="0070C0"/>
                </a:solidFill>
                <a:latin typeface="Abadi" panose="020B0604020104020204" pitchFamily="34" charset="0"/>
              </a:rPr>
              <a:t>All boosters are Block 5 (B5) versions of Falcon 9</a:t>
            </a:r>
          </a:p>
          <a:p>
            <a:r>
              <a:rPr lang="en-US" sz="1600" dirty="0">
                <a:solidFill>
                  <a:srgbClr val="0070C0"/>
                </a:solidFill>
                <a:latin typeface="Abadi" panose="020B0604020104020204" pitchFamily="34" charset="0"/>
              </a:rPr>
              <a:t>Many boosters have flown multiple times (indicated by the number after the decimal)</a:t>
            </a:r>
          </a:p>
          <a:p>
            <a:r>
              <a:rPr lang="en-US" sz="1600" dirty="0">
                <a:solidFill>
                  <a:srgbClr val="0070C0"/>
                </a:solidFill>
                <a:latin typeface="Abadi" panose="020B0604020104020204" pitchFamily="34" charset="0"/>
              </a:rPr>
              <a:t>The range of reuse spans from 2 flights (B1060.2) to 7 flights (B1049.7)</a:t>
            </a:r>
          </a:p>
          <a:p>
            <a:r>
              <a:rPr lang="en-US" sz="1600" dirty="0">
                <a:solidFill>
                  <a:srgbClr val="0070C0"/>
                </a:solidFill>
                <a:latin typeface="Abadi" panose="020B0604020104020204" pitchFamily="34" charset="0"/>
              </a:rPr>
              <a:t>These boosters all carried the same maximum payload mass</a:t>
            </a:r>
          </a:p>
          <a:p>
            <a:r>
              <a:rPr lang="en-US" sz="1600" dirty="0">
                <a:solidFill>
                  <a:srgbClr val="0070C0"/>
                </a:solidFill>
                <a:latin typeface="Abadi" panose="020B0604020104020204" pitchFamily="34" charset="0"/>
              </a:rPr>
              <a:t>The numbering system (B10xx) suggests these are from a similar production period</a:t>
            </a:r>
          </a:p>
          <a:p>
            <a:pPr marL="0" indent="0">
              <a:buFont typeface="Arial" panose="020B0604020202020204" pitchFamily="34" charset="0"/>
              <a:buNone/>
            </a:pPr>
            <a:r>
              <a:rPr lang="en-US" sz="1600" dirty="0">
                <a:solidFill>
                  <a:srgbClr val="0070C0"/>
                </a:solidFill>
                <a:latin typeface="Abadi" panose="020B0604020104020204" pitchFamily="34" charset="0"/>
              </a:rPr>
              <a:t>This data demonstrates SpaceX's success in reusing Block 5 boosters for maximum payload missions multiple times.</a:t>
            </a:r>
          </a:p>
        </p:txBody>
      </p:sp>
      <p:sp>
        <p:nvSpPr>
          <p:cNvPr id="7" name="Стрелка: вправо 6">
            <a:extLst>
              <a:ext uri="{FF2B5EF4-FFF2-40B4-BE49-F238E27FC236}">
                <a16:creationId xmlns:a16="http://schemas.microsoft.com/office/drawing/2014/main" id="{ED39E403-7F06-4EFE-8AF6-CAF105459382}"/>
              </a:ext>
            </a:extLst>
          </p:cNvPr>
          <p:cNvSpPr/>
          <p:nvPr/>
        </p:nvSpPr>
        <p:spPr>
          <a:xfrm>
            <a:off x="6027811" y="2307872"/>
            <a:ext cx="1004455" cy="549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Прямоугольник: скругленные углы 7">
            <a:extLst>
              <a:ext uri="{FF2B5EF4-FFF2-40B4-BE49-F238E27FC236}">
                <a16:creationId xmlns:a16="http://schemas.microsoft.com/office/drawing/2014/main" id="{CBD13A06-6AFE-4C65-AF45-305730909B23}"/>
              </a:ext>
            </a:extLst>
          </p:cNvPr>
          <p:cNvSpPr/>
          <p:nvPr/>
        </p:nvSpPr>
        <p:spPr>
          <a:xfrm>
            <a:off x="822780" y="2025899"/>
            <a:ext cx="5035866" cy="111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t>
            </a:r>
            <a:r>
              <a:rPr lang="en-US" sz="1600" dirty="0" err="1"/>
              <a:t>sql</a:t>
            </a:r>
            <a:r>
              <a:rPr lang="en-US" sz="1600" dirty="0"/>
              <a:t> SELECT "</a:t>
            </a:r>
            <a:r>
              <a:rPr lang="en-US" sz="1600" dirty="0" err="1"/>
              <a:t>Booster_Version</a:t>
            </a:r>
            <a:r>
              <a:rPr lang="en-US" sz="1600" dirty="0"/>
              <a:t>“ FROM SPACEXTABLE</a:t>
            </a:r>
          </a:p>
          <a:p>
            <a:r>
              <a:rPr lang="en-US" sz="1600" dirty="0"/>
              <a:t>WHERE "PAYLOAD_MASS__KG_“ = (SELECT max("PAYLOAD_MASS__KG_") FROM SPACEXTABLE)</a:t>
            </a:r>
            <a:endParaRPr lang="LID4096" sz="1600" dirty="0"/>
          </a:p>
        </p:txBody>
      </p:sp>
      <p:sp>
        <p:nvSpPr>
          <p:cNvPr id="9" name="Прямоугольник: скругленные углы 8">
            <a:extLst>
              <a:ext uri="{FF2B5EF4-FFF2-40B4-BE49-F238E27FC236}">
                <a16:creationId xmlns:a16="http://schemas.microsoft.com/office/drawing/2014/main" id="{C7608EE1-CBA6-45DA-A29C-06816D03995F}"/>
              </a:ext>
            </a:extLst>
          </p:cNvPr>
          <p:cNvSpPr/>
          <p:nvPr/>
        </p:nvSpPr>
        <p:spPr>
          <a:xfrm>
            <a:off x="7201430" y="2025900"/>
            <a:ext cx="3568651" cy="1103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err="1">
                <a:effectLst/>
                <a:latin typeface="system-ui"/>
              </a:rPr>
              <a:t>Booster_Version</a:t>
            </a:r>
            <a:r>
              <a:rPr lang="en-US" sz="1400" b="1" i="0" dirty="0">
                <a:effectLst/>
                <a:latin typeface="system-ui"/>
              </a:rPr>
              <a:t>: </a:t>
            </a:r>
            <a:r>
              <a:rPr lang="en-US" sz="1400" i="0" dirty="0">
                <a:effectLst/>
                <a:latin typeface="system-ui"/>
              </a:rPr>
              <a:t>F9 B5 B1048.4, F9 B5 B1049.4, F9 B5 B1051.3, F9 B5 B1056.4, F9 B5 B1048.5, F9 B5 B1051.4, F9 B5 B1049.5, F9 B5 B1060.2, F9 B5 B1058.3, F9 B5 B1051.6, F9 B5 B1060.3, F9 B5 B1049.7</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109C8C29-4CE7-4769-A3CB-75F025535FA4}"/>
              </a:ext>
            </a:extLst>
          </p:cNvPr>
          <p:cNvSpPr txBox="1">
            <a:spLocks/>
          </p:cNvSpPr>
          <p:nvPr/>
        </p:nvSpPr>
        <p:spPr>
          <a:xfrm>
            <a:off x="780122" y="1350313"/>
            <a:ext cx="9745589" cy="4772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SQL query shows failed drone ship landing attempts during 2015, using </a:t>
            </a:r>
            <a:r>
              <a:rPr lang="en-US" sz="1600" dirty="0" err="1">
                <a:solidFill>
                  <a:srgbClr val="0070C0"/>
                </a:solidFill>
                <a:latin typeface="Abadi" panose="020B0604020104020204" pitchFamily="34" charset="0"/>
              </a:rPr>
              <a:t>substr</a:t>
            </a:r>
            <a:r>
              <a:rPr lang="en-US" sz="1600" dirty="0">
                <a:solidFill>
                  <a:srgbClr val="0070C0"/>
                </a:solidFill>
                <a:latin typeface="Abadi" panose="020B0604020104020204" pitchFamily="34" charset="0"/>
              </a:rPr>
              <a:t>() to extract both the month and year from the date field. The results show:</a:t>
            </a:r>
          </a:p>
          <a:p>
            <a:pPr marL="0" indent="0">
              <a:lnSpc>
                <a:spcPct val="100000"/>
              </a:lnSpc>
              <a:spcBef>
                <a:spcPts val="1400"/>
              </a:spcBef>
              <a:buFont typeface="Arial" panose="020B0604020202020204" pitchFamily="34" charset="0"/>
              <a:buNone/>
            </a:pPr>
            <a:endParaRPr lang="en-US" sz="1600" dirty="0">
              <a:solidFill>
                <a:srgbClr val="0070C0"/>
              </a:solidFill>
              <a:latin typeface="Abadi" panose="020B0604020104020204" pitchFamily="34" charset="0"/>
            </a:endParaRPr>
          </a:p>
          <a:p>
            <a:pPr marL="0" indent="0">
              <a:lnSpc>
                <a:spcPct val="70000"/>
              </a:lnSpc>
              <a:spcBef>
                <a:spcPts val="1400"/>
              </a:spcBef>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r>
              <a:rPr lang="en-US" sz="1600" dirty="0">
                <a:solidFill>
                  <a:srgbClr val="0070C0"/>
                </a:solidFill>
                <a:latin typeface="Abadi" panose="020B0604020104020204" pitchFamily="34" charset="0"/>
              </a:rPr>
              <a:t>Key observations:</a:t>
            </a:r>
          </a:p>
          <a:p>
            <a:r>
              <a:rPr lang="en-US" sz="1600" dirty="0">
                <a:solidFill>
                  <a:srgbClr val="0070C0"/>
                </a:solidFill>
                <a:latin typeface="Abadi" panose="020B0604020104020204" pitchFamily="34" charset="0"/>
              </a:rPr>
              <a:t>Both failures occurred with the v1.1 version of Falcon 9</a:t>
            </a:r>
          </a:p>
          <a:p>
            <a:r>
              <a:rPr lang="en-US" sz="1600" dirty="0">
                <a:solidFill>
                  <a:srgbClr val="0070C0"/>
                </a:solidFill>
                <a:latin typeface="Abadi" panose="020B0604020104020204" pitchFamily="34" charset="0"/>
              </a:rPr>
              <a:t>Both launches were from the same site (CCAFS LC-40)</a:t>
            </a:r>
          </a:p>
          <a:p>
            <a:r>
              <a:rPr lang="en-US" sz="1600" dirty="0">
                <a:solidFill>
                  <a:srgbClr val="0070C0"/>
                </a:solidFill>
                <a:latin typeface="Abadi" panose="020B0604020104020204" pitchFamily="34" charset="0"/>
              </a:rPr>
              <a:t>These represent early attempts at drone ship landings</a:t>
            </a:r>
          </a:p>
          <a:p>
            <a:r>
              <a:rPr lang="en-US" sz="1600" dirty="0">
                <a:solidFill>
                  <a:srgbClr val="0070C0"/>
                </a:solidFill>
                <a:latin typeface="Abadi" panose="020B0604020104020204" pitchFamily="34" charset="0"/>
              </a:rPr>
              <a:t>Only two failed drone ship landing attempts were recorded in 2015</a:t>
            </a:r>
          </a:p>
          <a:p>
            <a:pPr marL="0" indent="0">
              <a:buNone/>
            </a:pPr>
            <a:r>
              <a:rPr lang="en-US" sz="1600" dirty="0">
                <a:solidFill>
                  <a:srgbClr val="0070C0"/>
                </a:solidFill>
                <a:latin typeface="Abadi" panose="020B0604020104020204" pitchFamily="34" charset="0"/>
              </a:rPr>
              <a:t>This data captures part of SpaceX's learning period as they were developing their drone ship landing capabilities.</a:t>
            </a:r>
          </a:p>
        </p:txBody>
      </p:sp>
      <p:sp>
        <p:nvSpPr>
          <p:cNvPr id="8" name="Прямоугольник: скругленные углы 7">
            <a:extLst>
              <a:ext uri="{FF2B5EF4-FFF2-40B4-BE49-F238E27FC236}">
                <a16:creationId xmlns:a16="http://schemas.microsoft.com/office/drawing/2014/main" id="{501B25C0-E015-405B-911A-D7414C61A05E}"/>
              </a:ext>
            </a:extLst>
          </p:cNvPr>
          <p:cNvSpPr/>
          <p:nvPr/>
        </p:nvSpPr>
        <p:spPr>
          <a:xfrm>
            <a:off x="822779" y="2025899"/>
            <a:ext cx="5529529" cy="1279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t>
            </a:r>
            <a:r>
              <a:rPr lang="en-US" sz="1600" dirty="0" err="1"/>
              <a:t>sql</a:t>
            </a:r>
            <a:r>
              <a:rPr lang="en-US" sz="1600" dirty="0"/>
              <a:t> SELECT </a:t>
            </a:r>
            <a:r>
              <a:rPr lang="en-US" sz="1600" dirty="0" err="1"/>
              <a:t>substr</a:t>
            </a:r>
            <a:r>
              <a:rPr lang="en-US" sz="1600" dirty="0"/>
              <a:t>(Date, 6,2) as "Month",</a:t>
            </a:r>
          </a:p>
          <a:p>
            <a:r>
              <a:rPr lang="en-US" sz="1600" dirty="0"/>
              <a:t>   "</a:t>
            </a:r>
            <a:r>
              <a:rPr lang="en-US" sz="1600" dirty="0" err="1"/>
              <a:t>Landing_Outcome</a:t>
            </a:r>
            <a:r>
              <a:rPr lang="en-US" sz="1600" dirty="0"/>
              <a:t>", "</a:t>
            </a:r>
            <a:r>
              <a:rPr lang="en-US" sz="1600" dirty="0" err="1"/>
              <a:t>Booster_Version</a:t>
            </a:r>
            <a:r>
              <a:rPr lang="en-US" sz="1600" dirty="0"/>
              <a:t>", "</a:t>
            </a:r>
            <a:r>
              <a:rPr lang="en-US" sz="1600" dirty="0" err="1"/>
              <a:t>Launch_Site</a:t>
            </a:r>
            <a:r>
              <a:rPr lang="en-US" sz="1600" dirty="0"/>
              <a:t>“</a:t>
            </a:r>
          </a:p>
          <a:p>
            <a:r>
              <a:rPr lang="en-US" sz="1600" dirty="0"/>
              <a:t>FROM SPACEXTABLE</a:t>
            </a:r>
          </a:p>
          <a:p>
            <a:r>
              <a:rPr lang="en-US" sz="1600" dirty="0"/>
              <a:t>WHERE "</a:t>
            </a:r>
            <a:r>
              <a:rPr lang="en-US" sz="1600" dirty="0" err="1"/>
              <a:t>Landing_Outcome</a:t>
            </a:r>
            <a:r>
              <a:rPr lang="en-US" sz="1600" dirty="0"/>
              <a:t>" = 'Failure (drone ship)’</a:t>
            </a:r>
          </a:p>
          <a:p>
            <a:r>
              <a:rPr lang="en-US" sz="1600" dirty="0"/>
              <a:t>and </a:t>
            </a:r>
            <a:r>
              <a:rPr lang="en-US" sz="1600" dirty="0" err="1"/>
              <a:t>substr</a:t>
            </a:r>
            <a:r>
              <a:rPr lang="en-US" sz="1600" dirty="0"/>
              <a:t>(Date,0,5)='2015'</a:t>
            </a:r>
            <a:endParaRPr lang="LID4096" sz="1600" dirty="0"/>
          </a:p>
        </p:txBody>
      </p:sp>
      <p:pic>
        <p:nvPicPr>
          <p:cNvPr id="10" name="Рисунок 9">
            <a:extLst>
              <a:ext uri="{FF2B5EF4-FFF2-40B4-BE49-F238E27FC236}">
                <a16:creationId xmlns:a16="http://schemas.microsoft.com/office/drawing/2014/main" id="{0C9D1E2B-AEA1-41A3-AE47-6BC4BF508EE7}"/>
              </a:ext>
            </a:extLst>
          </p:cNvPr>
          <p:cNvPicPr>
            <a:picLocks noChangeAspect="1"/>
          </p:cNvPicPr>
          <p:nvPr/>
        </p:nvPicPr>
        <p:blipFill>
          <a:blip r:embed="rId3"/>
          <a:stretch>
            <a:fillRect/>
          </a:stretch>
        </p:blipFill>
        <p:spPr>
          <a:xfrm>
            <a:off x="6610209" y="2179762"/>
            <a:ext cx="3657600" cy="9715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A9B7F859-3C84-4BFC-A2FE-10156A8026E9}"/>
              </a:ext>
            </a:extLst>
          </p:cNvPr>
          <p:cNvSpPr txBox="1">
            <a:spLocks/>
          </p:cNvSpPr>
          <p:nvPr/>
        </p:nvSpPr>
        <p:spPr>
          <a:xfrm>
            <a:off x="780122" y="1350313"/>
            <a:ext cx="9745589" cy="477224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SQL query ranks the frequency of different landing outcomes between June 4, 2010, and March 20, 2017. Here are the results in descending order:</a:t>
            </a:r>
          </a:p>
          <a:p>
            <a:pPr marL="0" indent="0">
              <a:lnSpc>
                <a:spcPct val="100000"/>
              </a:lnSpc>
              <a:spcBef>
                <a:spcPts val="1400"/>
              </a:spcBef>
              <a:buFont typeface="Arial" panose="020B0604020202020204" pitchFamily="34" charset="0"/>
              <a:buNone/>
            </a:pPr>
            <a:endParaRPr lang="en-US" sz="1600" dirty="0">
              <a:solidFill>
                <a:srgbClr val="0070C0"/>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1600" dirty="0">
              <a:solidFill>
                <a:srgbClr val="0070C0"/>
              </a:solidFill>
              <a:latin typeface="Abadi" panose="020B0604020104020204" pitchFamily="34" charset="0"/>
            </a:endParaRPr>
          </a:p>
          <a:p>
            <a:pPr marL="0" indent="0">
              <a:lnSpc>
                <a:spcPct val="70000"/>
              </a:lnSpc>
              <a:spcBef>
                <a:spcPts val="1400"/>
              </a:spcBef>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endParaRPr lang="en-US" sz="1600" dirty="0">
              <a:solidFill>
                <a:srgbClr val="0070C0"/>
              </a:solidFill>
              <a:latin typeface="Abadi" panose="020B0604020104020204" pitchFamily="34" charset="0"/>
            </a:endParaRPr>
          </a:p>
          <a:p>
            <a:pPr marL="0" indent="0">
              <a:buFont typeface="Arial" panose="020B0604020202020204" pitchFamily="34" charset="0"/>
              <a:buNone/>
            </a:pPr>
            <a:r>
              <a:rPr lang="en-US" sz="1600" dirty="0">
                <a:solidFill>
                  <a:srgbClr val="0070C0"/>
                </a:solidFill>
                <a:latin typeface="Abadi" panose="020B0604020104020204" pitchFamily="34" charset="0"/>
              </a:rPr>
              <a:t>Key observations:</a:t>
            </a:r>
          </a:p>
          <a:p>
            <a:r>
              <a:rPr lang="en-US" sz="1600" dirty="0">
                <a:solidFill>
                  <a:srgbClr val="0070C0"/>
                </a:solidFill>
                <a:latin typeface="Abadi" panose="020B0604020104020204" pitchFamily="34" charset="0"/>
              </a:rPr>
              <a:t>Most early missions (10) had no landing attempts, showing SpaceX's gradual implementation of landing technology</a:t>
            </a:r>
          </a:p>
          <a:p>
            <a:r>
              <a:rPr lang="en-US" sz="1600" dirty="0">
                <a:solidFill>
                  <a:srgbClr val="0070C0"/>
                </a:solidFill>
                <a:latin typeface="Abadi" panose="020B0604020104020204" pitchFamily="34" charset="0"/>
              </a:rPr>
              <a:t>Drone ship landings were the most attempted method (11 total: 5 successes, 5 failures, 1 precluded)</a:t>
            </a:r>
          </a:p>
          <a:p>
            <a:r>
              <a:rPr lang="en-US" sz="1600" dirty="0">
                <a:solidFill>
                  <a:srgbClr val="0070C0"/>
                </a:solidFill>
                <a:latin typeface="Abadi" panose="020B0604020104020204" pitchFamily="34" charset="0"/>
              </a:rPr>
              <a:t>Ground pad landings had a good success rate (3 successful attempts)</a:t>
            </a:r>
          </a:p>
          <a:p>
            <a:r>
              <a:rPr lang="en-US" sz="1600" dirty="0">
                <a:solidFill>
                  <a:srgbClr val="0070C0"/>
                </a:solidFill>
                <a:latin typeface="Abadi" panose="020B0604020104020204" pitchFamily="34" charset="0"/>
              </a:rPr>
              <a:t>Early parachute landing attempts (2) were unsuccessful</a:t>
            </a:r>
          </a:p>
          <a:p>
            <a:r>
              <a:rPr lang="en-US" sz="1600" dirty="0">
                <a:solidFill>
                  <a:srgbClr val="0070C0"/>
                </a:solidFill>
                <a:latin typeface="Abadi" panose="020B0604020104020204" pitchFamily="34" charset="0"/>
              </a:rPr>
              <a:t>Ocean landings show evolution of control (3 controlled vs 2 uncontrolled)</a:t>
            </a:r>
          </a:p>
          <a:p>
            <a:pPr marL="0" indent="0">
              <a:buNone/>
            </a:pPr>
            <a:r>
              <a:rPr lang="en-US" sz="1600" dirty="0">
                <a:solidFill>
                  <a:srgbClr val="0070C0"/>
                </a:solidFill>
                <a:latin typeface="Abadi" panose="020B0604020104020204" pitchFamily="34" charset="0"/>
              </a:rPr>
              <a:t>This data illustrates SpaceX's progression from no landing attempts through various experimental methods to successful landings on both drone ships and ground pads.</a:t>
            </a:r>
          </a:p>
        </p:txBody>
      </p:sp>
      <p:sp>
        <p:nvSpPr>
          <p:cNvPr id="7" name="Прямоугольник: скругленные углы 6">
            <a:extLst>
              <a:ext uri="{FF2B5EF4-FFF2-40B4-BE49-F238E27FC236}">
                <a16:creationId xmlns:a16="http://schemas.microsoft.com/office/drawing/2014/main" id="{48697C15-86A0-4860-8FFD-EB474AC6869C}"/>
              </a:ext>
            </a:extLst>
          </p:cNvPr>
          <p:cNvSpPr/>
          <p:nvPr/>
        </p:nvSpPr>
        <p:spPr>
          <a:xfrm>
            <a:off x="822779" y="2049816"/>
            <a:ext cx="4989203" cy="1279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t>
            </a:r>
            <a:r>
              <a:rPr lang="en-US" sz="1600" dirty="0" err="1"/>
              <a:t>sql</a:t>
            </a:r>
            <a:r>
              <a:rPr lang="en-US" sz="1600" dirty="0"/>
              <a:t> SELECT "</a:t>
            </a:r>
            <a:r>
              <a:rPr lang="en-US" sz="1600" dirty="0" err="1"/>
              <a:t>Landing_Outcome</a:t>
            </a:r>
            <a:r>
              <a:rPr lang="en-US" sz="1600" dirty="0"/>
              <a:t>", count(*) as "Count“</a:t>
            </a:r>
          </a:p>
          <a:p>
            <a:r>
              <a:rPr lang="en-US" sz="1600" dirty="0"/>
              <a:t>FROM SPACEXTABLE</a:t>
            </a:r>
          </a:p>
          <a:p>
            <a:r>
              <a:rPr lang="en-US" sz="1600" dirty="0"/>
              <a:t>WHERE "Date" BETWEEN '2010-06-04' AND '2017-03-20’</a:t>
            </a:r>
          </a:p>
          <a:p>
            <a:r>
              <a:rPr lang="en-US" sz="1600" dirty="0"/>
              <a:t>GROUP BY "</a:t>
            </a:r>
            <a:r>
              <a:rPr lang="en-US" sz="1600" dirty="0" err="1"/>
              <a:t>Landing_Outcome</a:t>
            </a:r>
            <a:r>
              <a:rPr lang="en-US" sz="1600" dirty="0"/>
              <a:t>“</a:t>
            </a:r>
          </a:p>
          <a:p>
            <a:r>
              <a:rPr lang="en-US" sz="1600" dirty="0"/>
              <a:t>ORDER BY "Count" DESC</a:t>
            </a:r>
            <a:endParaRPr lang="LID4096" sz="1600" dirty="0"/>
          </a:p>
        </p:txBody>
      </p:sp>
      <p:pic>
        <p:nvPicPr>
          <p:cNvPr id="8" name="Рисунок 7">
            <a:extLst>
              <a:ext uri="{FF2B5EF4-FFF2-40B4-BE49-F238E27FC236}">
                <a16:creationId xmlns:a16="http://schemas.microsoft.com/office/drawing/2014/main" id="{8E4D909A-9FEF-48A6-A917-FC29B790F8D3}"/>
              </a:ext>
            </a:extLst>
          </p:cNvPr>
          <p:cNvPicPr>
            <a:picLocks noChangeAspect="1"/>
          </p:cNvPicPr>
          <p:nvPr/>
        </p:nvPicPr>
        <p:blipFill>
          <a:blip r:embed="rId3"/>
          <a:stretch>
            <a:fillRect/>
          </a:stretch>
        </p:blipFill>
        <p:spPr>
          <a:xfrm>
            <a:off x="7318932" y="1725217"/>
            <a:ext cx="1568768" cy="213922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3803087"/>
            <a:ext cx="9745589" cy="2373876"/>
          </a:xfrm>
          <a:prstGeom prst="rect">
            <a:avLst/>
          </a:prstGeom>
        </p:spPr>
        <p:txBody>
          <a:bodyPr lIns="91440" tIns="45720" rIns="91440" bIns="45720" anchor="t">
            <a:normAutofit/>
          </a:bodyPr>
          <a:lstStyle/>
          <a:p>
            <a:pPr marL="0" indent="216000" algn="l">
              <a:lnSpc>
                <a:spcPct val="100000"/>
              </a:lnSpc>
              <a:spcBef>
                <a:spcPts val="600"/>
              </a:spcBef>
              <a:buNone/>
            </a:pPr>
            <a:r>
              <a:rPr lang="en-US" sz="2000" b="0" i="0" dirty="0">
                <a:solidFill>
                  <a:srgbClr val="0070C0"/>
                </a:solidFill>
                <a:effectLst/>
                <a:latin typeface="Abadi" panose="020B0604020104020204" pitchFamily="34" charset="0"/>
              </a:rPr>
              <a:t>Most of Launch sites considered in this project are in proximity to the Equator line. Launch sites are made at the closest point possible to Equator line, because anything on the surface of the Earth  at the equator is already moving at the maximum  speed (1670 kilometers per hour)</a:t>
            </a:r>
          </a:p>
          <a:p>
            <a:pPr marL="0" indent="216000" algn="l">
              <a:lnSpc>
                <a:spcPct val="100000"/>
              </a:lnSpc>
              <a:spcBef>
                <a:spcPts val="600"/>
              </a:spcBef>
              <a:buNone/>
            </a:pPr>
            <a:r>
              <a:rPr lang="en-US" sz="2000" b="0" i="0" dirty="0">
                <a:solidFill>
                  <a:srgbClr val="0070C0"/>
                </a:solidFill>
                <a:effectLst/>
                <a:latin typeface="Abadi" panose="020B0604020104020204" pitchFamily="34" charset="0"/>
              </a:rPr>
              <a:t>All launch sites considered in this project are in very close proximity to the coast While starting rockets towards the ocean we minimize the risk of having any debris dropping or exploding near People.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map</a:t>
            </a:r>
          </a:p>
        </p:txBody>
      </p:sp>
      <p:pic>
        <p:nvPicPr>
          <p:cNvPr id="6" name="Рисунок 5">
            <a:extLst>
              <a:ext uri="{FF2B5EF4-FFF2-40B4-BE49-F238E27FC236}">
                <a16:creationId xmlns:a16="http://schemas.microsoft.com/office/drawing/2014/main" id="{CC43DF55-4CD6-416F-A531-2A0E69F4299C}"/>
              </a:ext>
            </a:extLst>
          </p:cNvPr>
          <p:cNvPicPr>
            <a:picLocks noChangeAspect="1"/>
          </p:cNvPicPr>
          <p:nvPr/>
        </p:nvPicPr>
        <p:blipFill>
          <a:blip r:embed="rId3"/>
          <a:stretch>
            <a:fillRect/>
          </a:stretch>
        </p:blipFill>
        <p:spPr>
          <a:xfrm>
            <a:off x="838200" y="1349086"/>
            <a:ext cx="4682836" cy="2358385"/>
          </a:xfrm>
          <a:prstGeom prst="rect">
            <a:avLst/>
          </a:prstGeom>
        </p:spPr>
      </p:pic>
      <p:pic>
        <p:nvPicPr>
          <p:cNvPr id="8" name="Рисунок 7">
            <a:extLst>
              <a:ext uri="{FF2B5EF4-FFF2-40B4-BE49-F238E27FC236}">
                <a16:creationId xmlns:a16="http://schemas.microsoft.com/office/drawing/2014/main" id="{896DBB53-2B86-42E6-8DFD-D4365C556BB6}"/>
              </a:ext>
            </a:extLst>
          </p:cNvPr>
          <p:cNvPicPr>
            <a:picLocks noChangeAspect="1"/>
          </p:cNvPicPr>
          <p:nvPr/>
        </p:nvPicPr>
        <p:blipFill>
          <a:blip r:embed="rId4"/>
          <a:stretch>
            <a:fillRect/>
          </a:stretch>
        </p:blipFill>
        <p:spPr>
          <a:xfrm>
            <a:off x="5601398" y="1503717"/>
            <a:ext cx="2790294" cy="2049122"/>
          </a:xfrm>
          <a:prstGeom prst="rect">
            <a:avLst/>
          </a:prstGeom>
        </p:spPr>
      </p:pic>
      <p:pic>
        <p:nvPicPr>
          <p:cNvPr id="10" name="Рисунок 9">
            <a:extLst>
              <a:ext uri="{FF2B5EF4-FFF2-40B4-BE49-F238E27FC236}">
                <a16:creationId xmlns:a16="http://schemas.microsoft.com/office/drawing/2014/main" id="{767052ED-0926-42BE-B67B-99E920548610}"/>
              </a:ext>
            </a:extLst>
          </p:cNvPr>
          <p:cNvPicPr>
            <a:picLocks noChangeAspect="1"/>
          </p:cNvPicPr>
          <p:nvPr/>
        </p:nvPicPr>
        <p:blipFill>
          <a:blip r:embed="rId5"/>
          <a:stretch>
            <a:fillRect/>
          </a:stretch>
        </p:blipFill>
        <p:spPr>
          <a:xfrm>
            <a:off x="8568148" y="1503717"/>
            <a:ext cx="2870571" cy="204912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55521" y="3331431"/>
            <a:ext cx="5115558" cy="269414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a:t>
            </a:r>
          </a:p>
        </p:txBody>
      </p:sp>
      <p:pic>
        <p:nvPicPr>
          <p:cNvPr id="4" name="Рисунок 3">
            <a:extLst>
              <a:ext uri="{FF2B5EF4-FFF2-40B4-BE49-F238E27FC236}">
                <a16:creationId xmlns:a16="http://schemas.microsoft.com/office/drawing/2014/main" id="{0B93F9C1-E985-4D43-87E4-09C3BD3D50A6}"/>
              </a:ext>
            </a:extLst>
          </p:cNvPr>
          <p:cNvPicPr>
            <a:picLocks noChangeAspect="1"/>
          </p:cNvPicPr>
          <p:nvPr/>
        </p:nvPicPr>
        <p:blipFill>
          <a:blip r:embed="rId3"/>
          <a:stretch>
            <a:fillRect/>
          </a:stretch>
        </p:blipFill>
        <p:spPr>
          <a:xfrm>
            <a:off x="858982" y="1383846"/>
            <a:ext cx="5115558" cy="2530063"/>
          </a:xfrm>
          <a:prstGeom prst="rect">
            <a:avLst/>
          </a:prstGeom>
        </p:spPr>
      </p:pic>
      <p:pic>
        <p:nvPicPr>
          <p:cNvPr id="10" name="Рисунок 9">
            <a:extLst>
              <a:ext uri="{FF2B5EF4-FFF2-40B4-BE49-F238E27FC236}">
                <a16:creationId xmlns:a16="http://schemas.microsoft.com/office/drawing/2014/main" id="{6857BB23-21A3-4A6E-B6E4-D4B7CE1BACAC}"/>
              </a:ext>
            </a:extLst>
          </p:cNvPr>
          <p:cNvPicPr>
            <a:picLocks noChangeAspect="1"/>
          </p:cNvPicPr>
          <p:nvPr/>
        </p:nvPicPr>
        <p:blipFill>
          <a:blip r:embed="rId4"/>
          <a:stretch>
            <a:fillRect/>
          </a:stretch>
        </p:blipFill>
        <p:spPr>
          <a:xfrm>
            <a:off x="858982" y="4048125"/>
            <a:ext cx="2395913" cy="1846984"/>
          </a:xfrm>
          <a:prstGeom prst="rect">
            <a:avLst/>
          </a:prstGeom>
        </p:spPr>
      </p:pic>
      <p:pic>
        <p:nvPicPr>
          <p:cNvPr id="14" name="Рисунок 13">
            <a:extLst>
              <a:ext uri="{FF2B5EF4-FFF2-40B4-BE49-F238E27FC236}">
                <a16:creationId xmlns:a16="http://schemas.microsoft.com/office/drawing/2014/main" id="{BF623BB8-4465-48D0-9E79-2B4EF13E214C}"/>
              </a:ext>
            </a:extLst>
          </p:cNvPr>
          <p:cNvPicPr>
            <a:picLocks noChangeAspect="1"/>
          </p:cNvPicPr>
          <p:nvPr/>
        </p:nvPicPr>
        <p:blipFill>
          <a:blip r:embed="rId5"/>
          <a:stretch>
            <a:fillRect/>
          </a:stretch>
        </p:blipFill>
        <p:spPr>
          <a:xfrm>
            <a:off x="3506145" y="4034273"/>
            <a:ext cx="1779364" cy="1874687"/>
          </a:xfrm>
          <a:prstGeom prst="rect">
            <a:avLst/>
          </a:prstGeom>
        </p:spPr>
      </p:pic>
      <p:pic>
        <p:nvPicPr>
          <p:cNvPr id="16" name="Рисунок 15">
            <a:extLst>
              <a:ext uri="{FF2B5EF4-FFF2-40B4-BE49-F238E27FC236}">
                <a16:creationId xmlns:a16="http://schemas.microsoft.com/office/drawing/2014/main" id="{F9358789-ADEB-4179-8427-35A53CA707FB}"/>
              </a:ext>
            </a:extLst>
          </p:cNvPr>
          <p:cNvPicPr>
            <a:picLocks noChangeAspect="1"/>
          </p:cNvPicPr>
          <p:nvPr/>
        </p:nvPicPr>
        <p:blipFill>
          <a:blip r:embed="rId6"/>
          <a:stretch>
            <a:fillRect/>
          </a:stretch>
        </p:blipFill>
        <p:spPr>
          <a:xfrm>
            <a:off x="8239748" y="1383846"/>
            <a:ext cx="2369072" cy="1840056"/>
          </a:xfrm>
          <a:prstGeom prst="rect">
            <a:avLst/>
          </a:prstGeom>
        </p:spPr>
      </p:pic>
      <p:pic>
        <p:nvPicPr>
          <p:cNvPr id="18" name="Рисунок 17">
            <a:extLst>
              <a:ext uri="{FF2B5EF4-FFF2-40B4-BE49-F238E27FC236}">
                <a16:creationId xmlns:a16="http://schemas.microsoft.com/office/drawing/2014/main" id="{C8051C25-1337-4B0F-9717-4AE55C3A0156}"/>
              </a:ext>
            </a:extLst>
          </p:cNvPr>
          <p:cNvPicPr>
            <a:picLocks noChangeAspect="1"/>
          </p:cNvPicPr>
          <p:nvPr/>
        </p:nvPicPr>
        <p:blipFill>
          <a:blip r:embed="rId7"/>
          <a:stretch>
            <a:fillRect/>
          </a:stretch>
        </p:blipFill>
        <p:spPr>
          <a:xfrm>
            <a:off x="6047271" y="1383846"/>
            <a:ext cx="2119745" cy="1840056"/>
          </a:xfrm>
          <a:prstGeom prst="rect">
            <a:avLst/>
          </a:prstGeom>
        </p:spPr>
      </p:pic>
      <p:cxnSp>
        <p:nvCxnSpPr>
          <p:cNvPr id="20" name="Прямая со стрелкой 19">
            <a:extLst>
              <a:ext uri="{FF2B5EF4-FFF2-40B4-BE49-F238E27FC236}">
                <a16:creationId xmlns:a16="http://schemas.microsoft.com/office/drawing/2014/main" id="{F118AE41-8583-42DF-8DF4-7BC0A11BC9B7}"/>
              </a:ext>
            </a:extLst>
          </p:cNvPr>
          <p:cNvCxnSpPr/>
          <p:nvPr/>
        </p:nvCxnSpPr>
        <p:spPr>
          <a:xfrm>
            <a:off x="1482436" y="2694709"/>
            <a:ext cx="422564" cy="1768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2E835498-D920-4930-9588-02FC4868C355}"/>
              </a:ext>
            </a:extLst>
          </p:cNvPr>
          <p:cNvCxnSpPr/>
          <p:nvPr/>
        </p:nvCxnSpPr>
        <p:spPr>
          <a:xfrm flipH="1">
            <a:off x="4724400" y="3429000"/>
            <a:ext cx="263236" cy="928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167224C5-1C55-4D07-B7E0-7B6023D288D8}"/>
              </a:ext>
            </a:extLst>
          </p:cNvPr>
          <p:cNvCxnSpPr/>
          <p:nvPr/>
        </p:nvCxnSpPr>
        <p:spPr>
          <a:xfrm flipV="1">
            <a:off x="5140036" y="2556164"/>
            <a:ext cx="1323109" cy="667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a:extLst>
              <a:ext uri="{FF2B5EF4-FFF2-40B4-BE49-F238E27FC236}">
                <a16:creationId xmlns:a16="http://schemas.microsoft.com/office/drawing/2014/main" id="{46353452-B3AE-4064-B1FF-065DC9389312}"/>
              </a:ext>
            </a:extLst>
          </p:cNvPr>
          <p:cNvCxnSpPr>
            <a:cxnSpLocks/>
          </p:cNvCxnSpPr>
          <p:nvPr/>
        </p:nvCxnSpPr>
        <p:spPr>
          <a:xfrm flipV="1">
            <a:off x="5140036" y="2812473"/>
            <a:ext cx="3803073" cy="47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4">
            <a:extLst>
              <a:ext uri="{FF2B5EF4-FFF2-40B4-BE49-F238E27FC236}">
                <a16:creationId xmlns:a16="http://schemas.microsoft.com/office/drawing/2014/main" id="{2E39A353-A2E4-4DE1-B3B8-26A24EABDC6A}"/>
              </a:ext>
            </a:extLst>
          </p:cNvPr>
          <p:cNvSpPr txBox="1">
            <a:spLocks/>
          </p:cNvSpPr>
          <p:nvPr/>
        </p:nvSpPr>
        <p:spPr>
          <a:xfrm>
            <a:off x="6205891" y="4034273"/>
            <a:ext cx="4162205" cy="154165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16000">
              <a:lnSpc>
                <a:spcPct val="100000"/>
              </a:lnSpc>
              <a:spcBef>
                <a:spcPts val="600"/>
              </a:spcBef>
              <a:buFont typeface="Arial" panose="020B0604020202020204" pitchFamily="34" charset="0"/>
              <a:buNone/>
            </a:pPr>
            <a:r>
              <a:rPr lang="en-US" sz="2000" dirty="0">
                <a:solidFill>
                  <a:srgbClr val="0070C0"/>
                </a:solidFill>
                <a:latin typeface="Abadi" panose="020B0604020104020204" pitchFamily="34" charset="0"/>
              </a:rPr>
              <a:t>Launches have been grouped into clusters, and annotated with green icons for successful launches, and red icons for failed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sites to other point of interest </a:t>
            </a:r>
          </a:p>
        </p:txBody>
      </p:sp>
      <p:pic>
        <p:nvPicPr>
          <p:cNvPr id="4" name="Рисунок 3">
            <a:extLst>
              <a:ext uri="{FF2B5EF4-FFF2-40B4-BE49-F238E27FC236}">
                <a16:creationId xmlns:a16="http://schemas.microsoft.com/office/drawing/2014/main" id="{CAB6B0CC-6A0C-41A8-9050-A9815B851A72}"/>
              </a:ext>
            </a:extLst>
          </p:cNvPr>
          <p:cNvPicPr>
            <a:picLocks noChangeAspect="1"/>
          </p:cNvPicPr>
          <p:nvPr/>
        </p:nvPicPr>
        <p:blipFill>
          <a:blip r:embed="rId3"/>
          <a:stretch>
            <a:fillRect/>
          </a:stretch>
        </p:blipFill>
        <p:spPr>
          <a:xfrm>
            <a:off x="858981" y="1301461"/>
            <a:ext cx="5325808" cy="2986521"/>
          </a:xfrm>
          <a:prstGeom prst="rect">
            <a:avLst/>
          </a:prstGeom>
        </p:spPr>
      </p:pic>
      <p:pic>
        <p:nvPicPr>
          <p:cNvPr id="7" name="Рисунок 6">
            <a:extLst>
              <a:ext uri="{FF2B5EF4-FFF2-40B4-BE49-F238E27FC236}">
                <a16:creationId xmlns:a16="http://schemas.microsoft.com/office/drawing/2014/main" id="{DE34D25B-0AA0-48DF-B2E6-FD5236B0E939}"/>
              </a:ext>
            </a:extLst>
          </p:cNvPr>
          <p:cNvPicPr>
            <a:picLocks noChangeAspect="1"/>
          </p:cNvPicPr>
          <p:nvPr/>
        </p:nvPicPr>
        <p:blipFill>
          <a:blip r:embed="rId4"/>
          <a:stretch>
            <a:fillRect/>
          </a:stretch>
        </p:blipFill>
        <p:spPr>
          <a:xfrm>
            <a:off x="6362914" y="1301460"/>
            <a:ext cx="1164001" cy="2986521"/>
          </a:xfrm>
          <a:prstGeom prst="rect">
            <a:avLst/>
          </a:prstGeom>
        </p:spPr>
      </p:pic>
      <p:pic>
        <p:nvPicPr>
          <p:cNvPr id="10" name="Рисунок 9">
            <a:extLst>
              <a:ext uri="{FF2B5EF4-FFF2-40B4-BE49-F238E27FC236}">
                <a16:creationId xmlns:a16="http://schemas.microsoft.com/office/drawing/2014/main" id="{7E10EF64-4B17-4F5E-B6E7-80DFA5450FC4}"/>
              </a:ext>
            </a:extLst>
          </p:cNvPr>
          <p:cNvPicPr>
            <a:picLocks noChangeAspect="1"/>
          </p:cNvPicPr>
          <p:nvPr/>
        </p:nvPicPr>
        <p:blipFill>
          <a:blip r:embed="rId5"/>
          <a:stretch>
            <a:fillRect/>
          </a:stretch>
        </p:blipFill>
        <p:spPr>
          <a:xfrm>
            <a:off x="7705040" y="1380693"/>
            <a:ext cx="2253915" cy="2623272"/>
          </a:xfrm>
          <a:prstGeom prst="rect">
            <a:avLst/>
          </a:prstGeom>
        </p:spPr>
      </p:pic>
      <p:sp>
        <p:nvSpPr>
          <p:cNvPr id="13" name="Content Placeholder 4">
            <a:extLst>
              <a:ext uri="{FF2B5EF4-FFF2-40B4-BE49-F238E27FC236}">
                <a16:creationId xmlns:a16="http://schemas.microsoft.com/office/drawing/2014/main" id="{5F3F2C17-165E-4463-B5B8-4D73CC502E0E}"/>
              </a:ext>
            </a:extLst>
          </p:cNvPr>
          <p:cNvSpPr txBox="1">
            <a:spLocks/>
          </p:cNvSpPr>
          <p:nvPr/>
        </p:nvSpPr>
        <p:spPr>
          <a:xfrm>
            <a:off x="770011" y="4346000"/>
            <a:ext cx="9288389" cy="190932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16000">
              <a:lnSpc>
                <a:spcPct val="100000"/>
              </a:lnSpc>
              <a:spcBef>
                <a:spcPts val="600"/>
              </a:spcBef>
              <a:buFont typeface="Arial" panose="020B0604020202020204" pitchFamily="34" charset="0"/>
              <a:buNone/>
            </a:pPr>
            <a:r>
              <a:rPr lang="en-US" sz="2000" dirty="0">
                <a:solidFill>
                  <a:srgbClr val="0070C0"/>
                </a:solidFill>
                <a:latin typeface="Abadi" panose="020B0604020104020204" pitchFamily="34" charset="0"/>
              </a:rPr>
              <a:t>Proximity of Launch site CCAFS SLC-40 to highway, railway, city and coastline were chosen to balance:</a:t>
            </a:r>
          </a:p>
          <a:p>
            <a:pPr>
              <a:lnSpc>
                <a:spcPct val="100000"/>
              </a:lnSpc>
              <a:spcBef>
                <a:spcPts val="600"/>
              </a:spcBef>
            </a:pPr>
            <a:r>
              <a:rPr lang="en-US" sz="2000" dirty="0">
                <a:solidFill>
                  <a:srgbClr val="0070C0"/>
                </a:solidFill>
                <a:latin typeface="Abadi" panose="020B0604020104020204" pitchFamily="34" charset="0"/>
              </a:rPr>
              <a:t>Launch safety requirements</a:t>
            </a:r>
          </a:p>
          <a:p>
            <a:pPr>
              <a:lnSpc>
                <a:spcPct val="100000"/>
              </a:lnSpc>
              <a:spcBef>
                <a:spcPts val="600"/>
              </a:spcBef>
            </a:pPr>
            <a:r>
              <a:rPr lang="en-US" sz="2000" dirty="0">
                <a:solidFill>
                  <a:srgbClr val="0070C0"/>
                </a:solidFill>
                <a:latin typeface="Abadi" panose="020B0604020104020204" pitchFamily="34" charset="0"/>
              </a:rPr>
              <a:t>Logistical accessibility</a:t>
            </a:r>
          </a:p>
          <a:p>
            <a:pPr>
              <a:lnSpc>
                <a:spcPct val="100000"/>
              </a:lnSpc>
              <a:spcBef>
                <a:spcPts val="600"/>
              </a:spcBef>
            </a:pPr>
            <a:r>
              <a:rPr lang="en-US" sz="2000" dirty="0">
                <a:solidFill>
                  <a:srgbClr val="0070C0"/>
                </a:solidFill>
                <a:latin typeface="Abadi" panose="020B0604020104020204" pitchFamily="34" charset="0"/>
              </a:rPr>
              <a:t>Different orbital trajectory needs</a:t>
            </a:r>
          </a:p>
          <a:p>
            <a:pPr>
              <a:lnSpc>
                <a:spcPct val="100000"/>
              </a:lnSpc>
              <a:spcBef>
                <a:spcPts val="600"/>
              </a:spcBef>
            </a:pPr>
            <a:r>
              <a:rPr lang="en-US" sz="2000" dirty="0">
                <a:solidFill>
                  <a:srgbClr val="0070C0"/>
                </a:solidFill>
                <a:latin typeface="Abadi" panose="020B0604020104020204" pitchFamily="34" charset="0"/>
              </a:rPr>
              <a:t>Population safety considerations</a:t>
            </a:r>
          </a:p>
          <a:p>
            <a:pPr>
              <a:lnSpc>
                <a:spcPct val="100000"/>
              </a:lnSpc>
              <a:spcBef>
                <a:spcPts val="600"/>
              </a:spcBef>
            </a:pPr>
            <a:r>
              <a:rPr lang="en-US" sz="2000" dirty="0">
                <a:solidFill>
                  <a:srgbClr val="0070C0"/>
                </a:solidFill>
                <a:latin typeface="Abadi" panose="020B0604020104020204" pitchFamily="34" charset="0"/>
              </a:rPr>
              <a:t>Access to skilled workforce </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3502" y="1339439"/>
            <a:ext cx="6591808" cy="1369436"/>
          </a:xfrm>
          <a:prstGeom prst="rect">
            <a:avLst/>
          </a:prstGeom>
        </p:spPr>
        <p:txBody>
          <a:bodyPr lIns="91440" tIns="45720" rIns="91440" bIns="45720" anchor="t">
            <a:normAutofit/>
          </a:bodyPr>
          <a:lstStyle/>
          <a:p>
            <a:pPr marL="0" indent="0">
              <a:lnSpc>
                <a:spcPct val="100000"/>
              </a:lnSpc>
              <a:spcBef>
                <a:spcPts val="1400"/>
              </a:spcBef>
              <a:buNone/>
            </a:pPr>
            <a:r>
              <a:rPr lang="en-US" sz="1600" dirty="0">
                <a:solidFill>
                  <a:srgbClr val="0070C0"/>
                </a:solidFill>
                <a:latin typeface="Abadi" panose="020B0604020104020204" pitchFamily="34" charset="0"/>
              </a:rPr>
              <a:t>This pie chart shows the distribution of successful launches across SpaceX's different launch sites</a:t>
            </a:r>
            <a:endParaRPr lang="en-US" sz="2200" dirty="0">
              <a:solidFill>
                <a:srgbClr val="0070C0"/>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7" name="Рисунок 6">
            <a:extLst>
              <a:ext uri="{FF2B5EF4-FFF2-40B4-BE49-F238E27FC236}">
                <a16:creationId xmlns:a16="http://schemas.microsoft.com/office/drawing/2014/main" id="{0883701C-5E90-42E3-88D2-F56E907C5AD5}"/>
              </a:ext>
            </a:extLst>
          </p:cNvPr>
          <p:cNvPicPr>
            <a:picLocks noChangeAspect="1"/>
          </p:cNvPicPr>
          <p:nvPr/>
        </p:nvPicPr>
        <p:blipFill>
          <a:blip r:embed="rId3"/>
          <a:stretch>
            <a:fillRect/>
          </a:stretch>
        </p:blipFill>
        <p:spPr>
          <a:xfrm>
            <a:off x="845126" y="2174177"/>
            <a:ext cx="6591807" cy="3223466"/>
          </a:xfrm>
          <a:prstGeom prst="rect">
            <a:avLst/>
          </a:prstGeom>
        </p:spPr>
      </p:pic>
      <p:sp>
        <p:nvSpPr>
          <p:cNvPr id="9" name="Content Placeholder 4">
            <a:extLst>
              <a:ext uri="{FF2B5EF4-FFF2-40B4-BE49-F238E27FC236}">
                <a16:creationId xmlns:a16="http://schemas.microsoft.com/office/drawing/2014/main" id="{84B14F2C-F670-4881-8FB1-6CB8C579E2F0}"/>
              </a:ext>
            </a:extLst>
          </p:cNvPr>
          <p:cNvSpPr txBox="1">
            <a:spLocks/>
          </p:cNvSpPr>
          <p:nvPr/>
        </p:nvSpPr>
        <p:spPr>
          <a:xfrm>
            <a:off x="7495310" y="1333812"/>
            <a:ext cx="3851564" cy="352913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Key findings:</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Florida launch sites (KSC and CCAFS combined) account for over 83% of successful launches</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Kennedy Space Center's LC-39A is clearly the most successful individual launch site</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Vandenberg, while having fewer launches, plays a crucial role for specific orbit types</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data suggests SpaceX has achieved significant success rates across all their launch facilities</a:t>
            </a:r>
            <a:endParaRPr lang="en-US" sz="2200" dirty="0">
              <a:solidFill>
                <a:srgbClr val="0070C0"/>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70C0"/>
                </a:solidFill>
                <a:latin typeface="Abadi"/>
              </a:rPr>
              <a:t>Introduction</a:t>
            </a:r>
            <a:endParaRPr lang="en-US" dirty="0">
              <a:solidFill>
                <a:srgbClr val="0070C0"/>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03278" y="1551708"/>
            <a:ext cx="9120486" cy="4598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554400">
              <a:lnSpc>
                <a:spcPct val="150000"/>
              </a:lnSpc>
              <a:buNone/>
            </a:pPr>
            <a:r>
              <a:rPr lang="ru-RU" sz="1600" dirty="0"/>
              <a:t>	</a:t>
            </a:r>
            <a:r>
              <a:rPr lang="en-US" sz="1600" b="1" dirty="0"/>
              <a:t>SpaceX and the Need for Reusability</a:t>
            </a:r>
            <a:r>
              <a:rPr lang="ru-RU" sz="1600" b="1" dirty="0"/>
              <a:t>. </a:t>
            </a:r>
            <a:r>
              <a:rPr lang="en-US" sz="1600" dirty="0"/>
              <a:t>Space exploration is expensive, and rocket reusability is key to reducing costs.</a:t>
            </a:r>
            <a:r>
              <a:rPr lang="ru-UA" sz="1600" dirty="0"/>
              <a:t> </a:t>
            </a:r>
            <a:r>
              <a:rPr lang="en-US" sz="1600" dirty="0"/>
              <a:t>SpaceX Falcon 9 is one of the first rockets designed for multiple reuses, lowering launch expenses.</a:t>
            </a:r>
            <a:r>
              <a:rPr lang="ru-RU" sz="1600" dirty="0"/>
              <a:t> </a:t>
            </a:r>
            <a:r>
              <a:rPr lang="en-US" sz="1600" dirty="0"/>
              <a:t>Successful booster landings enable cost-efficient space missions and commercial space travel.</a:t>
            </a:r>
            <a:r>
              <a:rPr lang="ru-RU" sz="1600" dirty="0"/>
              <a:t> </a:t>
            </a:r>
          </a:p>
          <a:p>
            <a:pPr marL="0" indent="0" defTabSz="554400">
              <a:lnSpc>
                <a:spcPct val="150000"/>
              </a:lnSpc>
              <a:buNone/>
            </a:pPr>
            <a:r>
              <a:rPr lang="ru-RU" sz="1600" dirty="0"/>
              <a:t>	</a:t>
            </a:r>
            <a:r>
              <a:rPr lang="en-US" sz="1600" b="1" dirty="0"/>
              <a:t>Data-Driven Decision Making</a:t>
            </a:r>
            <a:r>
              <a:rPr lang="ru-RU" sz="1600" b="1" dirty="0"/>
              <a:t>. </a:t>
            </a:r>
            <a:r>
              <a:rPr lang="en-US" sz="1600" dirty="0"/>
              <a:t>The project analyzes past Falcon 9 launches to identify key factors affecting booster landing success.</a:t>
            </a:r>
            <a:r>
              <a:rPr lang="ru-RU" sz="1600" dirty="0"/>
              <a:t> </a:t>
            </a:r>
            <a:r>
              <a:rPr lang="en-US" sz="1600" dirty="0"/>
              <a:t>Data science and machine learning are used to find patterns in launch outcomes.</a:t>
            </a:r>
            <a:r>
              <a:rPr lang="ru-RU" sz="1600" dirty="0"/>
              <a:t> </a:t>
            </a:r>
            <a:r>
              <a:rPr lang="en-US" sz="1600" dirty="0"/>
              <a:t>The findings help optimize future launches, increasing success rates and cost savings.</a:t>
            </a:r>
            <a:endParaRPr lang="en-US" sz="2200" dirty="0">
              <a:solidFill>
                <a:schemeClr val="accent3">
                  <a:lumMod val="25000"/>
                </a:schemeClr>
              </a:solidFill>
              <a:latin typeface="Abadi" panose="020B0604020104020204" pitchFamily="34" charset="0"/>
            </a:endParaRPr>
          </a:p>
          <a:p>
            <a:pPr marL="0" indent="0" defTabSz="554400">
              <a:buNone/>
            </a:pPr>
            <a:r>
              <a:rPr lang="ru-RU" sz="1600" dirty="0"/>
              <a:t>	</a:t>
            </a:r>
            <a:r>
              <a:rPr lang="en-US" sz="1600" b="1" dirty="0"/>
              <a:t>Why This Matters?</a:t>
            </a:r>
          </a:p>
          <a:p>
            <a:pPr>
              <a:buFont typeface="Arial" panose="020B0604020202020204" pitchFamily="34" charset="0"/>
              <a:buChar char="•"/>
            </a:pPr>
            <a:r>
              <a:rPr lang="en-US" sz="1600" dirty="0"/>
              <a:t>Commercial &amp; Scientific Benefits: Lower costs make space more accessible for businesses and research.</a:t>
            </a:r>
          </a:p>
          <a:p>
            <a:pPr>
              <a:buFont typeface="Arial" panose="020B0604020202020204" pitchFamily="34" charset="0"/>
              <a:buChar char="•"/>
            </a:pPr>
            <a:r>
              <a:rPr lang="en-US" sz="1600" dirty="0"/>
              <a:t>Sustainability: Reusable rockets reduce space debris and material waste.</a:t>
            </a:r>
          </a:p>
          <a:p>
            <a:pPr>
              <a:buFont typeface="Arial" panose="020B0604020202020204" pitchFamily="34" charset="0"/>
              <a:buChar char="•"/>
            </a:pPr>
            <a:r>
              <a:rPr lang="en-US" sz="1600" dirty="0"/>
              <a:t>Competitive Advantage: Understanding key success factors helps SpaceX stay ahead of competitors.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Рисунок 3">
            <a:extLst>
              <a:ext uri="{FF2B5EF4-FFF2-40B4-BE49-F238E27FC236}">
                <a16:creationId xmlns:a16="http://schemas.microsoft.com/office/drawing/2014/main" id="{83A4AA89-657B-4A49-9933-09C97AE0BE68}"/>
              </a:ext>
            </a:extLst>
          </p:cNvPr>
          <p:cNvPicPr>
            <a:picLocks noChangeAspect="1"/>
          </p:cNvPicPr>
          <p:nvPr/>
        </p:nvPicPr>
        <p:blipFill>
          <a:blip r:embed="rId3"/>
          <a:stretch>
            <a:fillRect/>
          </a:stretch>
        </p:blipFill>
        <p:spPr>
          <a:xfrm>
            <a:off x="845127" y="2265577"/>
            <a:ext cx="5517359" cy="3162930"/>
          </a:xfrm>
          <a:prstGeom prst="rect">
            <a:avLst/>
          </a:prstGeom>
        </p:spPr>
      </p:pic>
      <p:sp>
        <p:nvSpPr>
          <p:cNvPr id="10" name="Content Placeholder 4">
            <a:extLst>
              <a:ext uri="{FF2B5EF4-FFF2-40B4-BE49-F238E27FC236}">
                <a16:creationId xmlns:a16="http://schemas.microsoft.com/office/drawing/2014/main" id="{D8B93876-90C7-4ED6-B964-3FD7EA81CA8D}"/>
              </a:ext>
            </a:extLst>
          </p:cNvPr>
          <p:cNvSpPr txBox="1">
            <a:spLocks/>
          </p:cNvSpPr>
          <p:nvPr/>
        </p:nvSpPr>
        <p:spPr>
          <a:xfrm>
            <a:off x="903502" y="1339439"/>
            <a:ext cx="5144007" cy="13694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This pie chart shows the success rate of launches specifically at the Kennedy Space Center's Launch Complex 39A (KSC LC-39A)</a:t>
            </a:r>
            <a:endParaRPr lang="en-US" sz="2200" dirty="0">
              <a:solidFill>
                <a:srgbClr val="0070C0"/>
              </a:solidFill>
              <a:latin typeface="Abadi" panose="020B0604020104020204" pitchFamily="34" charset="0"/>
            </a:endParaRPr>
          </a:p>
        </p:txBody>
      </p:sp>
      <p:sp>
        <p:nvSpPr>
          <p:cNvPr id="11" name="Content Placeholder 4">
            <a:extLst>
              <a:ext uri="{FF2B5EF4-FFF2-40B4-BE49-F238E27FC236}">
                <a16:creationId xmlns:a16="http://schemas.microsoft.com/office/drawing/2014/main" id="{D7D6E25C-7DC2-46D4-9887-F9DDEF9F880F}"/>
              </a:ext>
            </a:extLst>
          </p:cNvPr>
          <p:cNvSpPr txBox="1">
            <a:spLocks/>
          </p:cNvSpPr>
          <p:nvPr/>
        </p:nvSpPr>
        <p:spPr>
          <a:xfrm>
            <a:off x="6719456" y="1333812"/>
            <a:ext cx="4627418" cy="457515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Key findings:</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KSC LC-39A has a very high success rate at over three-quarters of all launches</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Only about one in four launches failed at this site</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success rate of 76.9% indicates this is one of SpaceX's most reliable launch facilities</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relatively low failure rate (23.1%) suggests good operational procedures and launch conditions at this site</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This data demonstrates that KSC LC-39A is one of SpaceX's most reliable launch sites, with a significant majority of launches achieving their mission objectives. This high success rate likely influenced SpaceX's decision to make this site one of their primary launch facilities.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6" name="Рисунок 5">
            <a:extLst>
              <a:ext uri="{FF2B5EF4-FFF2-40B4-BE49-F238E27FC236}">
                <a16:creationId xmlns:a16="http://schemas.microsoft.com/office/drawing/2014/main" id="{5C0E7B98-FE2A-43C5-9962-AB761360BCBF}"/>
              </a:ext>
            </a:extLst>
          </p:cNvPr>
          <p:cNvPicPr>
            <a:picLocks noChangeAspect="1"/>
          </p:cNvPicPr>
          <p:nvPr/>
        </p:nvPicPr>
        <p:blipFill>
          <a:blip r:embed="rId3"/>
          <a:stretch>
            <a:fillRect/>
          </a:stretch>
        </p:blipFill>
        <p:spPr>
          <a:xfrm>
            <a:off x="918949" y="2310063"/>
            <a:ext cx="5464534" cy="3314883"/>
          </a:xfrm>
          <a:prstGeom prst="rect">
            <a:avLst/>
          </a:prstGeom>
        </p:spPr>
      </p:pic>
      <p:sp>
        <p:nvSpPr>
          <p:cNvPr id="8" name="Content Placeholder 4">
            <a:extLst>
              <a:ext uri="{FF2B5EF4-FFF2-40B4-BE49-F238E27FC236}">
                <a16:creationId xmlns:a16="http://schemas.microsoft.com/office/drawing/2014/main" id="{9B7C1C13-87A0-4534-AC36-6EB014547052}"/>
              </a:ext>
            </a:extLst>
          </p:cNvPr>
          <p:cNvSpPr txBox="1">
            <a:spLocks/>
          </p:cNvSpPr>
          <p:nvPr/>
        </p:nvSpPr>
        <p:spPr>
          <a:xfrm>
            <a:off x="845126" y="1339439"/>
            <a:ext cx="5202383" cy="13694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Scatter plots examining the correlation between payload mass and mission success for different booster versions across multiple launch sites</a:t>
            </a:r>
            <a:endParaRPr lang="en-US" sz="2200" dirty="0">
              <a:solidFill>
                <a:srgbClr val="0070C0"/>
              </a:solidFill>
              <a:latin typeface="Abadi" panose="020B0604020104020204" pitchFamily="34" charset="0"/>
            </a:endParaRPr>
          </a:p>
        </p:txBody>
      </p:sp>
      <p:sp>
        <p:nvSpPr>
          <p:cNvPr id="9" name="Content Placeholder 4">
            <a:extLst>
              <a:ext uri="{FF2B5EF4-FFF2-40B4-BE49-F238E27FC236}">
                <a16:creationId xmlns:a16="http://schemas.microsoft.com/office/drawing/2014/main" id="{AF01B5ED-03C8-45DB-AF37-25CD9785F5C5}"/>
              </a:ext>
            </a:extLst>
          </p:cNvPr>
          <p:cNvSpPr txBox="1">
            <a:spLocks/>
          </p:cNvSpPr>
          <p:nvPr/>
        </p:nvSpPr>
        <p:spPr>
          <a:xfrm>
            <a:off x="6719456" y="1333812"/>
            <a:ext cx="4627418" cy="457515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Key findings:</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There's a mix of successful (class=1) and failed (class=0) missions across different payload masses</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No clear correlation is visible between payload mass and mission success</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Most failures (class=0) appear to be distributed across different payload masses without a clear pattern</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main conclusion appears to be that payload mass alone is not a strong predictor of mission success, as failures and successes occur across the entire range of payload masses and booster versions.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10" name="Content Placeholder 4">
            <a:extLst>
              <a:ext uri="{FF2B5EF4-FFF2-40B4-BE49-F238E27FC236}">
                <a16:creationId xmlns:a16="http://schemas.microsoft.com/office/drawing/2014/main" id="{332C170D-B623-4BC6-805D-145D090E3CB2}"/>
              </a:ext>
            </a:extLst>
          </p:cNvPr>
          <p:cNvSpPr txBox="1">
            <a:spLocks/>
          </p:cNvSpPr>
          <p:nvPr/>
        </p:nvSpPr>
        <p:spPr>
          <a:xfrm>
            <a:off x="6719456" y="1333812"/>
            <a:ext cx="4627418" cy="457515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Looking at the bar chart showing accuracy scores for different machine learning models, KNN (K-Nearest Neighbors) appears to have the highest classification accuracy at approximately 0.83 or 83%.</a:t>
            </a:r>
          </a:p>
          <a:p>
            <a:pPr marL="0" indent="0">
              <a:lnSpc>
                <a:spcPct val="7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To compare all models:</a:t>
            </a:r>
          </a:p>
          <a:p>
            <a:pPr marL="0" indent="0">
              <a:lnSpc>
                <a:spcPct val="70000"/>
              </a:lnSpc>
              <a:spcBef>
                <a:spcPts val="1400"/>
              </a:spcBef>
              <a:buFont typeface="Arial" panose="020B0604020202020204" pitchFamily="34" charset="0"/>
              <a:buNone/>
            </a:pPr>
            <a:r>
              <a:rPr lang="en-US" sz="1600" dirty="0">
                <a:solidFill>
                  <a:srgbClr val="0070C0"/>
                </a:solidFill>
                <a:latin typeface="Abadi" panose="020B0604020104020204" pitchFamily="34" charset="0"/>
              </a:rPr>
              <a:t>KNN: ~0.83 (highest)</a:t>
            </a:r>
          </a:p>
          <a:p>
            <a:pPr marL="0" indent="0">
              <a:lnSpc>
                <a:spcPct val="70000"/>
              </a:lnSpc>
              <a:spcBef>
                <a:spcPts val="1400"/>
              </a:spcBef>
              <a:buFont typeface="Arial" panose="020B0604020202020204" pitchFamily="34" charset="0"/>
              <a:buNone/>
            </a:pPr>
            <a:r>
              <a:rPr lang="en-US" sz="1600" dirty="0">
                <a:solidFill>
                  <a:srgbClr val="0070C0"/>
                </a:solidFill>
                <a:latin typeface="Abadi" panose="020B0604020104020204" pitchFamily="34" charset="0"/>
              </a:rPr>
              <a:t>SVM: ~0.82</a:t>
            </a:r>
          </a:p>
          <a:p>
            <a:pPr marL="0" indent="0">
              <a:lnSpc>
                <a:spcPct val="70000"/>
              </a:lnSpc>
              <a:spcBef>
                <a:spcPts val="1400"/>
              </a:spcBef>
              <a:buFont typeface="Arial" panose="020B0604020202020204" pitchFamily="34" charset="0"/>
              <a:buNone/>
            </a:pPr>
            <a:r>
              <a:rPr lang="en-US" sz="1600" dirty="0">
                <a:solidFill>
                  <a:srgbClr val="0070C0"/>
                </a:solidFill>
                <a:latin typeface="Abadi" panose="020B0604020104020204" pitchFamily="34" charset="0"/>
              </a:rPr>
              <a:t>Logistic Regression: ~0.82</a:t>
            </a:r>
          </a:p>
          <a:p>
            <a:pPr marL="0" indent="0">
              <a:lnSpc>
                <a:spcPct val="70000"/>
              </a:lnSpc>
              <a:spcBef>
                <a:spcPts val="1400"/>
              </a:spcBef>
              <a:buFont typeface="Arial" panose="020B0604020202020204" pitchFamily="34" charset="0"/>
              <a:buNone/>
            </a:pPr>
            <a:r>
              <a:rPr lang="en-US" sz="1600" dirty="0">
                <a:solidFill>
                  <a:srgbClr val="0070C0"/>
                </a:solidFill>
                <a:latin typeface="Abadi" panose="020B0604020104020204" pitchFamily="34" charset="0"/>
              </a:rPr>
              <a:t>Decision Tree: ~0.72</a:t>
            </a:r>
          </a:p>
          <a:p>
            <a:pPr marL="0" indent="0">
              <a:lnSpc>
                <a:spcPct val="100000"/>
              </a:lnSpc>
              <a:spcBef>
                <a:spcPts val="1400"/>
              </a:spcBef>
              <a:buFont typeface="Arial" panose="020B0604020202020204" pitchFamily="34" charset="0"/>
              <a:buNone/>
            </a:pPr>
            <a:r>
              <a:rPr lang="en-US" sz="1600" dirty="0">
                <a:solidFill>
                  <a:srgbClr val="0070C0"/>
                </a:solidFill>
                <a:latin typeface="Abadi" panose="020B0604020104020204" pitchFamily="34" charset="0"/>
              </a:rPr>
              <a:t>The Decision Tree model notably underperforms compared to the other three models, with an accuracy about 10 percentage points lower. KNN leads the pack, though its advantage over SVM and Logistic Regression is relatively small (about 1 percentage point).</a:t>
            </a:r>
          </a:p>
        </p:txBody>
      </p:sp>
      <p:pic>
        <p:nvPicPr>
          <p:cNvPr id="11" name="Рисунок 10">
            <a:extLst>
              <a:ext uri="{FF2B5EF4-FFF2-40B4-BE49-F238E27FC236}">
                <a16:creationId xmlns:a16="http://schemas.microsoft.com/office/drawing/2014/main" id="{12C5B80E-5681-44A4-BA74-74A8EEDCDEF1}"/>
              </a:ext>
            </a:extLst>
          </p:cNvPr>
          <p:cNvPicPr>
            <a:picLocks noChangeAspect="1"/>
          </p:cNvPicPr>
          <p:nvPr/>
        </p:nvPicPr>
        <p:blipFill>
          <a:blip r:embed="rId3"/>
          <a:stretch>
            <a:fillRect/>
          </a:stretch>
        </p:blipFill>
        <p:spPr>
          <a:xfrm>
            <a:off x="858981" y="1433079"/>
            <a:ext cx="5237018" cy="2747096"/>
          </a:xfrm>
          <a:prstGeom prst="rect">
            <a:avLst/>
          </a:prstGeom>
        </p:spPr>
      </p:pic>
      <p:pic>
        <p:nvPicPr>
          <p:cNvPr id="13" name="Рисунок 12">
            <a:extLst>
              <a:ext uri="{FF2B5EF4-FFF2-40B4-BE49-F238E27FC236}">
                <a16:creationId xmlns:a16="http://schemas.microsoft.com/office/drawing/2014/main" id="{AEEFF386-7FC0-4E71-A1E6-50C1EB1E7B56}"/>
              </a:ext>
            </a:extLst>
          </p:cNvPr>
          <p:cNvPicPr>
            <a:picLocks noChangeAspect="1"/>
          </p:cNvPicPr>
          <p:nvPr/>
        </p:nvPicPr>
        <p:blipFill>
          <a:blip r:embed="rId4"/>
          <a:stretch>
            <a:fillRect/>
          </a:stretch>
        </p:blipFill>
        <p:spPr>
          <a:xfrm>
            <a:off x="2178628" y="4444423"/>
            <a:ext cx="2819400" cy="15811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Рисунок 2">
            <a:extLst>
              <a:ext uri="{FF2B5EF4-FFF2-40B4-BE49-F238E27FC236}">
                <a16:creationId xmlns:a16="http://schemas.microsoft.com/office/drawing/2014/main" id="{98A05F0E-15B3-4111-9445-3F758D0583C0}"/>
              </a:ext>
            </a:extLst>
          </p:cNvPr>
          <p:cNvPicPr>
            <a:picLocks noChangeAspect="1"/>
          </p:cNvPicPr>
          <p:nvPr/>
        </p:nvPicPr>
        <p:blipFill>
          <a:blip r:embed="rId3"/>
          <a:stretch>
            <a:fillRect/>
          </a:stretch>
        </p:blipFill>
        <p:spPr>
          <a:xfrm>
            <a:off x="875434" y="1361124"/>
            <a:ext cx="4154799" cy="3432549"/>
          </a:xfrm>
          <a:prstGeom prst="rect">
            <a:avLst/>
          </a:prstGeom>
        </p:spPr>
      </p:pic>
      <p:sp>
        <p:nvSpPr>
          <p:cNvPr id="8" name="Content Placeholder 4">
            <a:extLst>
              <a:ext uri="{FF2B5EF4-FFF2-40B4-BE49-F238E27FC236}">
                <a16:creationId xmlns:a16="http://schemas.microsoft.com/office/drawing/2014/main" id="{FBCA87C8-D60C-4FDD-8E20-39842E86EA44}"/>
              </a:ext>
            </a:extLst>
          </p:cNvPr>
          <p:cNvSpPr txBox="1">
            <a:spLocks/>
          </p:cNvSpPr>
          <p:nvPr/>
        </p:nvSpPr>
        <p:spPr>
          <a:xfrm>
            <a:off x="5188527" y="1333811"/>
            <a:ext cx="6158347" cy="469176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b="1" dirty="0">
                <a:solidFill>
                  <a:srgbClr val="0070C0"/>
                </a:solidFill>
                <a:latin typeface="Abadi" panose="020B0604020104020204" pitchFamily="34" charset="0"/>
              </a:rPr>
              <a:t>Reading the confusion matrix:</a:t>
            </a:r>
          </a:p>
          <a:p>
            <a:pPr>
              <a:spcBef>
                <a:spcPts val="800"/>
              </a:spcBef>
            </a:pPr>
            <a:r>
              <a:rPr lang="en-US" sz="1400" dirty="0">
                <a:solidFill>
                  <a:srgbClr val="0070C0"/>
                </a:solidFill>
                <a:latin typeface="Abadi" panose="020B0604020104020204" pitchFamily="34" charset="0"/>
              </a:rPr>
              <a:t>True Negatives (top-left): 3 cases were correctly predicted as "did not land“</a:t>
            </a:r>
          </a:p>
          <a:p>
            <a:pPr>
              <a:spcBef>
                <a:spcPts val="800"/>
              </a:spcBef>
            </a:pPr>
            <a:r>
              <a:rPr lang="en-US" sz="1400" dirty="0">
                <a:solidFill>
                  <a:srgbClr val="0070C0"/>
                </a:solidFill>
                <a:latin typeface="Abadi" panose="020B0604020104020204" pitchFamily="34" charset="0"/>
              </a:rPr>
              <a:t>False Positives (top-right): 3 cases were incorrectly predicted as "land" when they actually did not land</a:t>
            </a:r>
          </a:p>
          <a:p>
            <a:pPr>
              <a:spcBef>
                <a:spcPts val="800"/>
              </a:spcBef>
            </a:pPr>
            <a:r>
              <a:rPr lang="en-US" sz="1400" dirty="0">
                <a:solidFill>
                  <a:srgbClr val="0070C0"/>
                </a:solidFill>
                <a:latin typeface="Abadi" panose="020B0604020104020204" pitchFamily="34" charset="0"/>
              </a:rPr>
              <a:t>False Negatives (bottom-left): 0 cases were incorrectly predicted as "did not land" when they actually landed</a:t>
            </a:r>
          </a:p>
          <a:p>
            <a:pPr>
              <a:spcBef>
                <a:spcPts val="800"/>
              </a:spcBef>
            </a:pPr>
            <a:r>
              <a:rPr lang="en-US" sz="1400" dirty="0">
                <a:solidFill>
                  <a:srgbClr val="0070C0"/>
                </a:solidFill>
                <a:latin typeface="Abadi" panose="020B0604020104020204" pitchFamily="34" charset="0"/>
              </a:rPr>
              <a:t>True Positives (bottom-right): 12 cases were correctly predicted as "land“</a:t>
            </a:r>
          </a:p>
          <a:p>
            <a:pPr marL="0" indent="0">
              <a:spcBef>
                <a:spcPts val="800"/>
              </a:spcBef>
              <a:buNone/>
            </a:pPr>
            <a:r>
              <a:rPr lang="en-US" sz="1400" b="1" dirty="0">
                <a:solidFill>
                  <a:srgbClr val="0070C0"/>
                </a:solidFill>
                <a:latin typeface="Abadi" panose="020B0604020104020204" pitchFamily="34" charset="0"/>
              </a:rPr>
              <a:t>Performance Analysis:</a:t>
            </a:r>
          </a:p>
          <a:p>
            <a:pPr>
              <a:spcBef>
                <a:spcPts val="800"/>
              </a:spcBef>
            </a:pPr>
            <a:r>
              <a:rPr lang="en-US" sz="1400" dirty="0">
                <a:solidFill>
                  <a:srgbClr val="0070C0"/>
                </a:solidFill>
                <a:latin typeface="Abadi" panose="020B0604020104020204" pitchFamily="34" charset="0"/>
              </a:rPr>
              <a:t>The model is quite good at predicting successful landings (12 correct out of 12)</a:t>
            </a:r>
          </a:p>
          <a:p>
            <a:pPr>
              <a:spcBef>
                <a:spcPts val="800"/>
              </a:spcBef>
            </a:pPr>
            <a:r>
              <a:rPr lang="en-US" sz="1400" dirty="0">
                <a:solidFill>
                  <a:srgbClr val="0070C0"/>
                </a:solidFill>
                <a:latin typeface="Abadi" panose="020B0604020104020204" pitchFamily="34" charset="0"/>
              </a:rPr>
              <a:t>It has some difficulty with unsuccessful landings (3 correct, 3 incorrect)</a:t>
            </a:r>
          </a:p>
          <a:p>
            <a:pPr>
              <a:spcBef>
                <a:spcPts val="800"/>
              </a:spcBef>
            </a:pPr>
            <a:r>
              <a:rPr lang="en-US" sz="1400" dirty="0">
                <a:solidFill>
                  <a:srgbClr val="0070C0"/>
                </a:solidFill>
                <a:latin typeface="Abadi" panose="020B0604020104020204" pitchFamily="34" charset="0"/>
              </a:rPr>
              <a:t>Total accuracy would be (3 + 12)/(3 + 3 + 0 + 12) = 15/18 ≈ 83.3%</a:t>
            </a:r>
          </a:p>
          <a:p>
            <a:pPr>
              <a:spcBef>
                <a:spcPts val="800"/>
              </a:spcBef>
            </a:pPr>
            <a:r>
              <a:rPr lang="en-US" sz="1400" dirty="0">
                <a:solidFill>
                  <a:srgbClr val="0070C0"/>
                </a:solidFill>
                <a:latin typeface="Abadi" panose="020B0604020104020204" pitchFamily="34" charset="0"/>
              </a:rPr>
              <a:t>The model shows no false negatives, meaning it never predicts a failure when the landing was actually successful</a:t>
            </a:r>
          </a:p>
          <a:p>
            <a:pPr>
              <a:spcBef>
                <a:spcPts val="800"/>
              </a:spcBef>
            </a:pPr>
            <a:r>
              <a:rPr lang="en-US" sz="1400" dirty="0">
                <a:solidFill>
                  <a:srgbClr val="0070C0"/>
                </a:solidFill>
                <a:latin typeface="Abadi" panose="020B0604020104020204" pitchFamily="34" charset="0"/>
              </a:rPr>
              <a:t>The main area for improvement would be reducing the false positives, where it predicts success but the landing actually fails</a:t>
            </a:r>
          </a:p>
          <a:p>
            <a:pPr>
              <a:spcBef>
                <a:spcPts val="800"/>
              </a:spcBef>
            </a:pPr>
            <a:r>
              <a:rPr lang="en-US" sz="1400" dirty="0">
                <a:solidFill>
                  <a:srgbClr val="0070C0"/>
                </a:solidFill>
                <a:latin typeface="Abadi" panose="020B0604020104020204" pitchFamily="34" charset="0"/>
              </a:rPr>
              <a:t>This suggests the model is somewhat optimistic in its predictions, tending to predict successful landings more often than it should.</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0294"/>
            <a:ext cx="8692644" cy="4351338"/>
          </a:xfrm>
          <a:prstGeom prst="rect">
            <a:avLst/>
          </a:prstGeom>
        </p:spPr>
        <p:txBody>
          <a:bodyPr>
            <a:normAutofit/>
          </a:bodyPr>
          <a:lstStyle/>
          <a:p>
            <a:r>
              <a:rPr lang="en-US" sz="2400" b="0" i="0" dirty="0">
                <a:solidFill>
                  <a:srgbClr val="0070C0"/>
                </a:solidFill>
                <a:effectLst/>
                <a:latin typeface="Abadi" panose="020B0604020104020204" pitchFamily="34" charset="0"/>
              </a:rPr>
              <a:t>The success rate for the rocket launches increased after 2013.</a:t>
            </a:r>
          </a:p>
          <a:p>
            <a:r>
              <a:rPr lang="en-US" sz="2400" b="0" i="0" dirty="0">
                <a:solidFill>
                  <a:srgbClr val="0070C0"/>
                </a:solidFill>
                <a:effectLst/>
                <a:latin typeface="Abadi" panose="020B0604020104020204" pitchFamily="34" charset="0"/>
              </a:rPr>
              <a:t>Orbits GEO, HEO, ES-L1 and SSO have 100% launch success rate.</a:t>
            </a:r>
          </a:p>
          <a:p>
            <a:r>
              <a:rPr lang="en-US" sz="2400" b="0" i="0" dirty="0">
                <a:solidFill>
                  <a:srgbClr val="0070C0"/>
                </a:solidFill>
                <a:effectLst/>
                <a:latin typeface="Abadi" panose="020B0604020104020204" pitchFamily="34" charset="0"/>
              </a:rPr>
              <a:t>Launch site KSC LC-39A has the highest success rate.</a:t>
            </a:r>
          </a:p>
          <a:p>
            <a:r>
              <a:rPr lang="en-US" sz="2400" b="0" i="0" dirty="0">
                <a:solidFill>
                  <a:srgbClr val="0070C0"/>
                </a:solidFill>
                <a:effectLst/>
                <a:latin typeface="Abadi" panose="020B0604020104020204" pitchFamily="34" charset="0"/>
              </a:rPr>
              <a:t>The Decision Tree model is the best ML algorithm for analyzing the SpaceX data set and provided the best accuracy results.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25429" y="1359135"/>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defTabSz="554400">
              <a:lnSpc>
                <a:spcPct val="120000"/>
              </a:lnSpc>
              <a:buNone/>
            </a:pPr>
            <a:r>
              <a:rPr lang="en-US" sz="4900" b="0" i="0" dirty="0">
                <a:effectLst/>
                <a:latin typeface="Abadi" panose="020B0604020104020204" pitchFamily="34" charset="0"/>
              </a:rPr>
              <a:t>	Data used in this project were collected from SpaceX Rest API and from </a:t>
            </a:r>
          </a:p>
          <a:p>
            <a:pPr marL="0" indent="0" algn="l" defTabSz="554400">
              <a:lnSpc>
                <a:spcPct val="120000"/>
              </a:lnSpc>
              <a:buNone/>
            </a:pPr>
            <a:r>
              <a:rPr lang="en-US" sz="4900" b="0" i="0" dirty="0">
                <a:effectLst/>
                <a:latin typeface="Abadi" panose="020B0604020104020204" pitchFamily="34" charset="0"/>
              </a:rPr>
              <a:t>Wikipedia launch table. The wrangling of the collected data included cleaning, </a:t>
            </a:r>
          </a:p>
          <a:p>
            <a:pPr marL="0" indent="0" algn="l" defTabSz="554400">
              <a:lnSpc>
                <a:spcPct val="120000"/>
              </a:lnSpc>
              <a:buNone/>
            </a:pPr>
            <a:r>
              <a:rPr lang="en-US" sz="4900" b="0" i="0" dirty="0">
                <a:effectLst/>
                <a:latin typeface="Abadi" panose="020B0604020104020204" pitchFamily="34" charset="0"/>
              </a:rPr>
              <a:t>preparation for visualization and information extraction for usage in ML </a:t>
            </a:r>
          </a:p>
          <a:p>
            <a:pPr marL="0" indent="0" algn="l" defTabSz="554400">
              <a:lnSpc>
                <a:spcPct val="120000"/>
              </a:lnSpc>
              <a:buNone/>
            </a:pPr>
            <a:r>
              <a:rPr lang="en-US" sz="4900" b="0" i="0" dirty="0">
                <a:effectLst/>
                <a:latin typeface="Abadi" panose="020B0604020104020204" pitchFamily="34" charset="0"/>
              </a:rPr>
              <a:t>predictive models such as logistic regression, support vector machine (SVM), </a:t>
            </a:r>
          </a:p>
          <a:p>
            <a:pPr marL="0" indent="0" algn="l" defTabSz="554400">
              <a:lnSpc>
                <a:spcPct val="120000"/>
              </a:lnSpc>
              <a:buNone/>
            </a:pPr>
            <a:r>
              <a:rPr lang="en-US" sz="4900" b="0" i="0" dirty="0">
                <a:effectLst/>
                <a:latin typeface="Abadi" panose="020B0604020104020204" pitchFamily="34" charset="0"/>
              </a:rPr>
              <a:t>decision tree, and K-nearest neighbors (KNN).</a:t>
            </a:r>
          </a:p>
          <a:p>
            <a:pPr marL="0" indent="0" algn="l" defTabSz="554400">
              <a:lnSpc>
                <a:spcPct val="120000"/>
              </a:lnSpc>
              <a:buNone/>
            </a:pPr>
            <a:r>
              <a:rPr lang="en-US" sz="4900" b="0" i="0" dirty="0">
                <a:effectLst/>
                <a:latin typeface="Abadi" panose="020B0604020104020204" pitchFamily="34" charset="0"/>
              </a:rPr>
              <a:t>	In addition, exploratory data analysis (EDA) was performed using visualization </a:t>
            </a:r>
          </a:p>
          <a:p>
            <a:pPr marL="0" indent="0" algn="l" defTabSz="554400">
              <a:lnSpc>
                <a:spcPct val="120000"/>
              </a:lnSpc>
              <a:buNone/>
            </a:pPr>
            <a:r>
              <a:rPr lang="en-US" sz="4900" b="0" i="0" dirty="0">
                <a:effectLst/>
                <a:latin typeface="Abadi" panose="020B0604020104020204" pitchFamily="34" charset="0"/>
              </a:rPr>
              <a:t>and SQL. Lastly, Folium and </a:t>
            </a:r>
            <a:r>
              <a:rPr lang="en-US" sz="4900" b="0" i="0" dirty="0" err="1">
                <a:effectLst/>
                <a:latin typeface="Abadi" panose="020B0604020104020204" pitchFamily="34" charset="0"/>
              </a:rPr>
              <a:t>Plotly</a:t>
            </a:r>
            <a:r>
              <a:rPr lang="en-US" sz="4900" b="0" i="0" dirty="0">
                <a:effectLst/>
                <a:latin typeface="Abadi" panose="020B0604020104020204" pitchFamily="34" charset="0"/>
              </a:rPr>
              <a:t> Dash Python libraries were use in data </a:t>
            </a:r>
          </a:p>
          <a:p>
            <a:pPr marL="0" indent="0" algn="l" defTabSz="554400">
              <a:lnSpc>
                <a:spcPct val="120000"/>
              </a:lnSpc>
              <a:buNone/>
            </a:pPr>
            <a:r>
              <a:rPr lang="en-US" sz="4900" b="0" i="0" dirty="0">
                <a:effectLst/>
                <a:latin typeface="Abadi" panose="020B0604020104020204" pitchFamily="34" charset="0"/>
              </a:rPr>
              <a:t>representation and in the interactive visual analytics of the data. </a:t>
            </a:r>
          </a:p>
          <a:p>
            <a:pPr marL="0" indent="0" algn="l" defTabSz="554400">
              <a:lnSpc>
                <a:spcPct val="120000"/>
              </a:lnSpc>
              <a:buNone/>
            </a:pPr>
            <a:r>
              <a:rPr lang="en-US" sz="4900" b="0" i="0" dirty="0">
                <a:effectLst/>
                <a:latin typeface="Abadi" panose="020B0604020104020204" pitchFamily="34" charset="0"/>
              </a:rPr>
              <a:t>	Finally, predictive analysis was performed using classification models</a:t>
            </a:r>
          </a:p>
          <a:p>
            <a:pPr marL="0" indent="0" algn="l" defTabSz="554400">
              <a:lnSpc>
                <a:spcPct val="120000"/>
              </a:lnSpc>
              <a:buNone/>
            </a:pPr>
            <a:r>
              <a:rPr lang="en-US" sz="4900" b="0" i="0" dirty="0">
                <a:effectLst/>
                <a:latin typeface="Abadi" panose="020B0604020104020204" pitchFamily="34" charset="0"/>
              </a:rPr>
              <a:t>for predicting if the first stage of Falcon 9 rocket will land successfully using </a:t>
            </a:r>
          </a:p>
          <a:p>
            <a:pPr marL="0" indent="0" algn="l" defTabSz="554400">
              <a:lnSpc>
                <a:spcPct val="120000"/>
              </a:lnSpc>
              <a:buNone/>
            </a:pPr>
            <a:r>
              <a:rPr lang="en-US" sz="4900" b="0" i="0" dirty="0" err="1">
                <a:effectLst/>
                <a:latin typeface="Abadi" panose="020B0604020104020204" pitchFamily="34" charset="0"/>
              </a:rPr>
              <a:t>Skikit</a:t>
            </a:r>
            <a:r>
              <a:rPr lang="en-US" sz="4900" b="0" i="0" dirty="0">
                <a:effectLst/>
                <a:latin typeface="Abadi" panose="020B0604020104020204" pitchFamily="34" charset="0"/>
              </a:rPr>
              <a:t>-learn and also the accuracy of the model was determined. </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370865"/>
            <a:ext cx="8312727" cy="465470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Sources:</a:t>
            </a:r>
            <a:endParaRPr lang="ru-RU"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rgbClr val="0070C0"/>
                </a:solidFill>
                <a:latin typeface="Abadi" panose="020B0604020104020204" pitchFamily="34" charset="0"/>
              </a:rPr>
              <a:t>Historical Falcon 9 launch data was collected from publicly available datasets, including SpaceX’s official records and third-party sources.</a:t>
            </a:r>
            <a:endParaRPr lang="ru-RU" sz="2000" dirty="0">
              <a:solidFill>
                <a:srgbClr val="0070C0"/>
              </a:solidFill>
              <a:latin typeface="Abadi" panose="020B0604020104020204" pitchFamily="34" charset="0"/>
            </a:endParaRPr>
          </a:p>
          <a:p>
            <a:pPr>
              <a:lnSpc>
                <a:spcPct val="100000"/>
              </a:lnSpc>
              <a:spcBef>
                <a:spcPts val="1400"/>
              </a:spcBef>
            </a:pPr>
            <a:r>
              <a:rPr lang="en-US" sz="2000" dirty="0">
                <a:solidFill>
                  <a:srgbClr val="0070C0"/>
                </a:solidFill>
                <a:latin typeface="Abadi" panose="020B0604020104020204" pitchFamily="34" charset="0"/>
              </a:rPr>
              <a:t>Additional data, such as weather conditions and geographic information, was integrated where applicable.</a:t>
            </a:r>
            <a:endParaRPr lang="ru-RU" sz="2000" dirty="0">
              <a:solidFill>
                <a:srgbClr val="0070C0"/>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Cleaning &amp; Preparation:</a:t>
            </a:r>
            <a:endParaRPr lang="ru-RU"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rgbClr val="0070C0"/>
                </a:solidFill>
                <a:latin typeface="Abadi" panose="020B0604020104020204" pitchFamily="34" charset="0"/>
              </a:rPr>
              <a:t>Removed missing values and inconsistencies.</a:t>
            </a:r>
            <a:endParaRPr lang="ru-RU" sz="2000" dirty="0">
              <a:solidFill>
                <a:srgbClr val="0070C0"/>
              </a:solidFill>
              <a:latin typeface="Abadi" panose="020B0604020104020204" pitchFamily="34" charset="0"/>
            </a:endParaRPr>
          </a:p>
          <a:p>
            <a:pPr>
              <a:lnSpc>
                <a:spcPct val="100000"/>
              </a:lnSpc>
              <a:spcBef>
                <a:spcPts val="1400"/>
              </a:spcBef>
            </a:pPr>
            <a:r>
              <a:rPr lang="en-US" sz="2000" dirty="0">
                <a:solidFill>
                  <a:srgbClr val="0070C0"/>
                </a:solidFill>
                <a:latin typeface="Abadi" panose="020B0604020104020204" pitchFamily="34" charset="0"/>
              </a:rPr>
              <a:t>Converted categorical variables (e.g., Launch Site, Booster Version, Orbit) into numerical features for modeling.</a:t>
            </a:r>
            <a:endParaRPr lang="ru-RU" sz="2000" dirty="0">
              <a:solidFill>
                <a:srgbClr val="0070C0"/>
              </a:solidFill>
              <a:latin typeface="Abadi" panose="020B0604020104020204" pitchFamily="34" charset="0"/>
            </a:endParaRPr>
          </a:p>
          <a:p>
            <a:pPr>
              <a:lnSpc>
                <a:spcPct val="100000"/>
              </a:lnSpc>
              <a:spcBef>
                <a:spcPts val="1400"/>
              </a:spcBef>
            </a:pPr>
            <a:r>
              <a:rPr lang="en-US" sz="2000" dirty="0">
                <a:solidFill>
                  <a:srgbClr val="0070C0"/>
                </a:solidFill>
                <a:latin typeface="Abadi" panose="020B0604020104020204" pitchFamily="34" charset="0"/>
              </a:rPr>
              <a:t>Created new features like marker colors to visualize success/failure rates.</a:t>
            </a:r>
            <a:endParaRPr lang="ru-RU" sz="2000" dirty="0">
              <a:solidFill>
                <a:srgbClr val="0070C0"/>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301263"/>
            <a:ext cx="4547899" cy="47248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latin typeface="Abadi" panose="020B0604020104020204" pitchFamily="34" charset="0"/>
              </a:rPr>
              <a:t>The process of collecting SpaceX launch data involves retrieving, processing, and organizing the data into a structured format for analysis. </a:t>
            </a:r>
            <a:endParaRPr lang="ru-RU" sz="2400" dirty="0">
              <a:latin typeface="Abadi" panose="020B0604020104020204" pitchFamily="34" charset="0"/>
            </a:endParaRPr>
          </a:p>
          <a:p>
            <a:pPr marL="0" indent="0">
              <a:lnSpc>
                <a:spcPct val="100000"/>
              </a:lnSpc>
              <a:spcBef>
                <a:spcPts val="1400"/>
              </a:spcBef>
              <a:buNone/>
            </a:pPr>
            <a:r>
              <a:rPr lang="en-US" sz="2400" dirty="0">
                <a:latin typeface="Abadi" panose="020B0604020104020204" pitchFamily="34" charset="0"/>
              </a:rPr>
              <a:t>This process ensures that the </a:t>
            </a:r>
            <a:r>
              <a:rPr lang="en-US" sz="2400" b="1" dirty="0">
                <a:latin typeface="Abadi" panose="020B0604020104020204" pitchFamily="34" charset="0"/>
              </a:rPr>
              <a:t>SpaceX launch data</a:t>
            </a:r>
            <a:r>
              <a:rPr lang="en-US" sz="2400" dirty="0">
                <a:latin typeface="Abadi" panose="020B0604020104020204" pitchFamily="34" charset="0"/>
              </a:rPr>
              <a:t> is collected, cleaned, and structured effectively for further analysis</a:t>
            </a:r>
            <a:r>
              <a:rPr lang="ru-RU" sz="2400" dirty="0">
                <a:latin typeface="Abadi" panose="020B0604020104020204" pitchFamily="34" charset="0"/>
              </a:rPr>
              <a:t>.</a:t>
            </a:r>
            <a:endParaRPr lang="en-US" sz="2400" dirty="0">
              <a:latin typeface="Abadi" panose="020B0604020104020204" pitchFamily="34" charset="0"/>
            </a:endParaRPr>
          </a:p>
          <a:p>
            <a:pPr marL="0" indent="0">
              <a:lnSpc>
                <a:spcPct val="100000"/>
              </a:lnSpc>
              <a:spcBef>
                <a:spcPts val="1400"/>
              </a:spcBef>
              <a:buNone/>
            </a:pPr>
            <a:endParaRPr lang="ru-RU" sz="2400" dirty="0">
              <a:latin typeface="Abadi" panose="020B0604020104020204" pitchFamily="34" charset="0"/>
            </a:endParaRPr>
          </a:p>
          <a:p>
            <a:pPr marL="0" indent="0">
              <a:lnSpc>
                <a:spcPct val="100000"/>
              </a:lnSpc>
              <a:spcBef>
                <a:spcPts val="1400"/>
              </a:spcBef>
              <a:buNone/>
            </a:pPr>
            <a:r>
              <a:rPr lang="en-US" sz="2400" b="0" i="0" u="sng" dirty="0">
                <a:solidFill>
                  <a:srgbClr val="0070C0"/>
                </a:solidFill>
                <a:effectLst/>
                <a:latin typeface="Abadi" panose="020B0604020104020204" pitchFamily="34" charset="0"/>
                <a:hlinkClick r:id="rId4">
                  <a:extLst>
                    <a:ext uri="{A12FA001-AC4F-418D-AE19-62706E023703}">
                      <ahyp:hlinkClr xmlns:ahyp="http://schemas.microsoft.com/office/drawing/2018/hyperlinkcolor" val="tx"/>
                    </a:ext>
                  </a:extLst>
                </a:hlinkClick>
              </a:rPr>
              <a:t>Data collection API notebook</a:t>
            </a:r>
            <a:endParaRPr lang="en-US" sz="2400" dirty="0">
              <a:solidFill>
                <a:srgbClr val="0070C0"/>
              </a:solidFill>
              <a:latin typeface="Abadi" panose="020B0604020104020204" pitchFamily="34" charset="0"/>
            </a:endParaRPr>
          </a:p>
          <a:p>
            <a:endParaRPr lang="en-US" sz="24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4" name="Схема 13">
            <a:extLst>
              <a:ext uri="{FF2B5EF4-FFF2-40B4-BE49-F238E27FC236}">
                <a16:creationId xmlns:a16="http://schemas.microsoft.com/office/drawing/2014/main" id="{84D786C3-01B9-4C57-8E7F-511AE62AA343}"/>
              </a:ext>
            </a:extLst>
          </p:cNvPr>
          <p:cNvGraphicFramePr/>
          <p:nvPr>
            <p:extLst>
              <p:ext uri="{D42A27DB-BD31-4B8C-83A1-F6EECF244321}">
                <p14:modId xmlns:p14="http://schemas.microsoft.com/office/powerpoint/2010/main" val="2468147798"/>
              </p:ext>
            </p:extLst>
          </p:nvPr>
        </p:nvGraphicFramePr>
        <p:xfrm>
          <a:off x="5652653" y="1307126"/>
          <a:ext cx="5444837" cy="47248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09256"/>
            <a:ext cx="5041972" cy="4689908"/>
          </a:xfrm>
          <a:prstGeom prst="rect">
            <a:avLst/>
          </a:prstGeom>
        </p:spPr>
        <p:txBody>
          <a:bodyPr lIns="91440" tIns="45720" rIns="91440" bIns="45720" anchor="t">
            <a:noAutofit/>
          </a:bodyPr>
          <a:lstStyle/>
          <a:p>
            <a:pPr>
              <a:lnSpc>
                <a:spcPct val="100000"/>
              </a:lnSpc>
              <a:spcBef>
                <a:spcPts val="800"/>
              </a:spcBef>
            </a:pPr>
            <a:r>
              <a:rPr lang="en-US" sz="1200" dirty="0">
                <a:solidFill>
                  <a:srgbClr val="0070C0"/>
                </a:solidFill>
                <a:latin typeface="Abadi" panose="020B0604020104020204" pitchFamily="34" charset="0"/>
              </a:rPr>
              <a:t>The </a:t>
            </a:r>
            <a:r>
              <a:rPr lang="en-US" sz="1200" dirty="0" err="1">
                <a:solidFill>
                  <a:srgbClr val="0070C0"/>
                </a:solidFill>
                <a:latin typeface="Abadi" panose="020B0604020104020204" pitchFamily="34" charset="0"/>
              </a:rPr>
              <a:t>requests.get</a:t>
            </a:r>
            <a:r>
              <a:rPr lang="en-US" sz="1200" dirty="0">
                <a:solidFill>
                  <a:srgbClr val="0070C0"/>
                </a:solidFill>
                <a:latin typeface="Abadi" panose="020B0604020104020204" pitchFamily="34" charset="0"/>
              </a:rPr>
              <a:t>() method was used to send an HTTP GET request to the Wikipedia page containing Falcon 9 launch data.</a:t>
            </a:r>
            <a:endParaRPr lang="ru-RU" sz="1200" dirty="0">
              <a:solidFill>
                <a:srgbClr val="0070C0"/>
              </a:solidFill>
            </a:endParaRPr>
          </a:p>
          <a:p>
            <a:pPr>
              <a:lnSpc>
                <a:spcPct val="100000"/>
              </a:lnSpc>
              <a:spcBef>
                <a:spcPts val="800"/>
              </a:spcBef>
            </a:pPr>
            <a:r>
              <a:rPr lang="en-US" sz="1200" dirty="0">
                <a:solidFill>
                  <a:srgbClr val="0070C0"/>
                </a:solidFill>
                <a:latin typeface="Abadi" panose="020B0604020104020204" pitchFamily="34" charset="0"/>
              </a:rPr>
              <a:t>The response was stored in a variable and converted into a </a:t>
            </a:r>
            <a:r>
              <a:rPr lang="en-US" sz="1200" dirty="0" err="1">
                <a:solidFill>
                  <a:srgbClr val="0070C0"/>
                </a:solidFill>
                <a:latin typeface="Abadi" panose="020B0604020104020204" pitchFamily="34" charset="0"/>
              </a:rPr>
              <a:t>BeautifulSoup</a:t>
            </a:r>
            <a:r>
              <a:rPr lang="en-US" sz="1200" dirty="0">
                <a:solidFill>
                  <a:srgbClr val="0070C0"/>
                </a:solidFill>
                <a:latin typeface="Abadi" panose="020B0604020104020204" pitchFamily="34" charset="0"/>
              </a:rPr>
              <a:t> object using </a:t>
            </a:r>
            <a:r>
              <a:rPr lang="en-US" sz="1200" dirty="0" err="1">
                <a:solidFill>
                  <a:srgbClr val="0070C0"/>
                </a:solidFill>
                <a:latin typeface="Abadi" panose="020B0604020104020204" pitchFamily="34" charset="0"/>
              </a:rPr>
              <a:t>BeautifulSoup</a:t>
            </a:r>
            <a:r>
              <a:rPr lang="ru-RU" sz="1200" dirty="0">
                <a:solidFill>
                  <a:srgbClr val="0070C0"/>
                </a:solidFill>
                <a:latin typeface="Abadi" panose="020B0604020104020204" pitchFamily="34" charset="0"/>
              </a:rPr>
              <a:t> </a:t>
            </a:r>
            <a:r>
              <a:rPr lang="en-US" sz="1200" dirty="0">
                <a:solidFill>
                  <a:srgbClr val="0070C0"/>
                </a:solidFill>
                <a:latin typeface="Abadi" panose="020B0604020104020204" pitchFamily="34" charset="0"/>
              </a:rPr>
              <a:t>(</a:t>
            </a:r>
            <a:r>
              <a:rPr lang="en-US" sz="1200" dirty="0" err="1">
                <a:solidFill>
                  <a:srgbClr val="0070C0"/>
                </a:solidFill>
                <a:latin typeface="Abadi" panose="020B0604020104020204" pitchFamily="34" charset="0"/>
              </a:rPr>
              <a:t>response.text</a:t>
            </a:r>
            <a:r>
              <a:rPr lang="en-US" sz="1200" dirty="0">
                <a:solidFill>
                  <a:srgbClr val="0070C0"/>
                </a:solidFill>
                <a:latin typeface="Abadi" panose="020B0604020104020204" pitchFamily="34" charset="0"/>
              </a:rPr>
              <a:t>, '</a:t>
            </a:r>
            <a:r>
              <a:rPr lang="en-US" sz="1200" dirty="0" err="1">
                <a:solidFill>
                  <a:srgbClr val="0070C0"/>
                </a:solidFill>
                <a:latin typeface="Abadi" panose="020B0604020104020204" pitchFamily="34" charset="0"/>
              </a:rPr>
              <a:t>html.parser</a:t>
            </a:r>
            <a:r>
              <a:rPr lang="en-US" sz="1200" dirty="0">
                <a:solidFill>
                  <a:srgbClr val="0070C0"/>
                </a:solidFill>
                <a:latin typeface="Abadi" panose="020B0604020104020204" pitchFamily="34" charset="0"/>
              </a:rPr>
              <a:t>’).</a:t>
            </a:r>
            <a:endParaRPr lang="ru-RU" sz="1200" dirty="0">
              <a:solidFill>
                <a:srgbClr val="0070C0"/>
              </a:solidFill>
              <a:latin typeface="Abadi" panose="020B0604020104020204" pitchFamily="34" charset="0"/>
            </a:endParaRPr>
          </a:p>
          <a:p>
            <a:pPr>
              <a:lnSpc>
                <a:spcPct val="100000"/>
              </a:lnSpc>
              <a:spcBef>
                <a:spcPts val="800"/>
              </a:spcBef>
            </a:pPr>
            <a:r>
              <a:rPr lang="en-US" sz="1200" dirty="0">
                <a:solidFill>
                  <a:srgbClr val="0070C0"/>
                </a:solidFill>
                <a:latin typeface="Abadi" panose="020B0604020104020204" pitchFamily="34" charset="0"/>
              </a:rPr>
              <a:t>The </a:t>
            </a:r>
            <a:r>
              <a:rPr lang="en-US" sz="1200" dirty="0" err="1">
                <a:solidFill>
                  <a:srgbClr val="0070C0"/>
                </a:solidFill>
                <a:latin typeface="Abadi" panose="020B0604020104020204" pitchFamily="34" charset="0"/>
              </a:rPr>
              <a:t>find_all</a:t>
            </a:r>
            <a:r>
              <a:rPr lang="en-US" sz="1200" dirty="0">
                <a:solidFill>
                  <a:srgbClr val="0070C0"/>
                </a:solidFill>
                <a:latin typeface="Abadi" panose="020B0604020104020204" pitchFamily="34" charset="0"/>
              </a:rPr>
              <a:t>() function was used on the </a:t>
            </a:r>
            <a:r>
              <a:rPr lang="en-US" sz="1200" dirty="0" err="1">
                <a:solidFill>
                  <a:srgbClr val="0070C0"/>
                </a:solidFill>
                <a:latin typeface="Abadi" panose="020B0604020104020204" pitchFamily="34" charset="0"/>
              </a:rPr>
              <a:t>BeautifulSoup</a:t>
            </a:r>
            <a:r>
              <a:rPr lang="en-US" sz="1200" dirty="0">
                <a:solidFill>
                  <a:srgbClr val="0070C0"/>
                </a:solidFill>
                <a:latin typeface="Abadi" panose="020B0604020104020204" pitchFamily="34" charset="0"/>
              </a:rPr>
              <a:t> object to locate all &lt;table&gt; elements on the page.</a:t>
            </a:r>
            <a:endParaRPr lang="ru-RU" sz="1200" dirty="0">
              <a:solidFill>
                <a:srgbClr val="0070C0"/>
              </a:solidFill>
              <a:latin typeface="Abadi" panose="020B0604020104020204" pitchFamily="34" charset="0"/>
            </a:endParaRPr>
          </a:p>
          <a:p>
            <a:pPr>
              <a:lnSpc>
                <a:spcPct val="100000"/>
              </a:lnSpc>
              <a:spcBef>
                <a:spcPts val="800"/>
              </a:spcBef>
            </a:pPr>
            <a:r>
              <a:rPr lang="en-US" sz="1200" dirty="0">
                <a:solidFill>
                  <a:srgbClr val="0070C0"/>
                </a:solidFill>
                <a:latin typeface="Abadi" panose="020B0604020104020204" pitchFamily="34" charset="0"/>
              </a:rPr>
              <a:t>The table headers (&lt;</a:t>
            </a:r>
            <a:r>
              <a:rPr lang="en-US" sz="1200" dirty="0" err="1">
                <a:solidFill>
                  <a:srgbClr val="0070C0"/>
                </a:solidFill>
                <a:latin typeface="Abadi" panose="020B0604020104020204" pitchFamily="34" charset="0"/>
              </a:rPr>
              <a:t>th</a:t>
            </a:r>
            <a:r>
              <a:rPr lang="en-US" sz="1200" dirty="0">
                <a:solidFill>
                  <a:srgbClr val="0070C0"/>
                </a:solidFill>
                <a:latin typeface="Abadi" panose="020B0604020104020204" pitchFamily="34" charset="0"/>
              </a:rPr>
              <a:t>&gt; elements) were extracted using a loop, and a helper function (</a:t>
            </a:r>
            <a:r>
              <a:rPr lang="en-US" sz="1200" dirty="0" err="1">
                <a:solidFill>
                  <a:srgbClr val="0070C0"/>
                </a:solidFill>
                <a:latin typeface="Abadi" panose="020B0604020104020204" pitchFamily="34" charset="0"/>
              </a:rPr>
              <a:t>extract_column_from_header</a:t>
            </a:r>
            <a:r>
              <a:rPr lang="en-US" sz="1200" dirty="0">
                <a:solidFill>
                  <a:srgbClr val="0070C0"/>
                </a:solidFill>
                <a:latin typeface="Abadi" panose="020B0604020104020204" pitchFamily="34" charset="0"/>
              </a:rPr>
              <a:t>()) was applied to retrieve the column names.</a:t>
            </a:r>
            <a:endParaRPr lang="ru-RU" sz="1200" dirty="0">
              <a:solidFill>
                <a:srgbClr val="0070C0"/>
              </a:solidFill>
              <a:latin typeface="Abadi" panose="020B0604020104020204" pitchFamily="34" charset="0"/>
            </a:endParaRPr>
          </a:p>
          <a:p>
            <a:pPr>
              <a:lnSpc>
                <a:spcPct val="100000"/>
              </a:lnSpc>
              <a:spcBef>
                <a:spcPts val="800"/>
              </a:spcBef>
            </a:pPr>
            <a:r>
              <a:rPr lang="en-US" sz="1200" dirty="0">
                <a:solidFill>
                  <a:srgbClr val="0070C0"/>
                </a:solidFill>
                <a:latin typeface="Abadi" panose="020B0604020104020204" pitchFamily="34" charset="0"/>
              </a:rPr>
              <a:t>A dictionary (</a:t>
            </a:r>
            <a:r>
              <a:rPr lang="en-US" sz="1200" dirty="0" err="1">
                <a:solidFill>
                  <a:srgbClr val="0070C0"/>
                </a:solidFill>
                <a:latin typeface="Abadi" panose="020B0604020104020204" pitchFamily="34" charset="0"/>
              </a:rPr>
              <a:t>launch_dict</a:t>
            </a:r>
            <a:r>
              <a:rPr lang="en-US" sz="1200" dirty="0">
                <a:solidFill>
                  <a:srgbClr val="0070C0"/>
                </a:solidFill>
                <a:latin typeface="Abadi" panose="020B0604020104020204" pitchFamily="34" charset="0"/>
              </a:rPr>
              <a:t>) was created using the extracted column names as keys.</a:t>
            </a:r>
            <a:endParaRPr lang="ru-RU" sz="1200" dirty="0">
              <a:solidFill>
                <a:srgbClr val="0070C0"/>
              </a:solidFill>
              <a:latin typeface="Abadi" panose="020B0604020104020204" pitchFamily="34" charset="0"/>
            </a:endParaRPr>
          </a:p>
          <a:p>
            <a:pPr>
              <a:lnSpc>
                <a:spcPct val="100000"/>
              </a:lnSpc>
              <a:spcBef>
                <a:spcPts val="800"/>
              </a:spcBef>
            </a:pPr>
            <a:r>
              <a:rPr lang="en-US" sz="1200" dirty="0">
                <a:solidFill>
                  <a:srgbClr val="0070C0"/>
                </a:solidFill>
                <a:latin typeface="Abadi" panose="020B0604020104020204" pitchFamily="34" charset="0"/>
              </a:rPr>
              <a:t>Additional keys, such as "Version Booster," "Booster Landing," "Date," and "Time," were added to the dictionary to store more specific launch details.</a:t>
            </a:r>
            <a:endParaRPr lang="ru-RU" sz="1200" dirty="0">
              <a:solidFill>
                <a:srgbClr val="0070C0"/>
              </a:solidFill>
              <a:latin typeface="Abadi" panose="020B0604020104020204" pitchFamily="34" charset="0"/>
            </a:endParaRPr>
          </a:p>
          <a:p>
            <a:pPr>
              <a:lnSpc>
                <a:spcPct val="100000"/>
              </a:lnSpc>
              <a:spcBef>
                <a:spcPts val="800"/>
              </a:spcBef>
            </a:pPr>
            <a:r>
              <a:rPr lang="en-US" sz="1200" dirty="0">
                <a:solidFill>
                  <a:srgbClr val="0070C0"/>
                </a:solidFill>
                <a:latin typeface="Abadi" panose="020B0604020104020204" pitchFamily="34" charset="0"/>
              </a:rPr>
              <a:t>A loop was used to iterate through all tables with the class "</a:t>
            </a:r>
            <a:r>
              <a:rPr lang="en-US" sz="1200" dirty="0" err="1">
                <a:solidFill>
                  <a:srgbClr val="0070C0"/>
                </a:solidFill>
                <a:latin typeface="Abadi" panose="020B0604020104020204" pitchFamily="34" charset="0"/>
              </a:rPr>
              <a:t>wikitable</a:t>
            </a:r>
            <a:r>
              <a:rPr lang="en-US" sz="1200" dirty="0">
                <a:solidFill>
                  <a:srgbClr val="0070C0"/>
                </a:solidFill>
                <a:latin typeface="Abadi" panose="020B0604020104020204" pitchFamily="34" charset="0"/>
              </a:rPr>
              <a:t> </a:t>
            </a:r>
            <a:r>
              <a:rPr lang="en-US" sz="1200" dirty="0" err="1">
                <a:solidFill>
                  <a:srgbClr val="0070C0"/>
                </a:solidFill>
                <a:latin typeface="Abadi" panose="020B0604020104020204" pitchFamily="34" charset="0"/>
              </a:rPr>
              <a:t>plainrowheaders</a:t>
            </a:r>
            <a:r>
              <a:rPr lang="en-US" sz="1200" dirty="0">
                <a:solidFill>
                  <a:srgbClr val="0070C0"/>
                </a:solidFill>
                <a:latin typeface="Abadi" panose="020B0604020104020204" pitchFamily="34" charset="0"/>
              </a:rPr>
              <a:t> collapsible".</a:t>
            </a:r>
            <a:endParaRPr lang="ru-RU" sz="1200" dirty="0">
              <a:solidFill>
                <a:srgbClr val="0070C0"/>
              </a:solidFill>
              <a:latin typeface="Abadi" panose="020B0604020104020204" pitchFamily="34" charset="0"/>
            </a:endParaRPr>
          </a:p>
          <a:p>
            <a:pPr>
              <a:lnSpc>
                <a:spcPct val="100000"/>
              </a:lnSpc>
              <a:spcBef>
                <a:spcPts val="800"/>
              </a:spcBef>
            </a:pPr>
            <a:r>
              <a:rPr lang="en-US" sz="1200" dirty="0">
                <a:solidFill>
                  <a:srgbClr val="0070C0"/>
                </a:solidFill>
                <a:latin typeface="Abadi" panose="020B0604020104020204" pitchFamily="34" charset="0"/>
              </a:rPr>
              <a:t>The </a:t>
            </a:r>
            <a:r>
              <a:rPr lang="en-US" sz="1200" dirty="0" err="1">
                <a:solidFill>
                  <a:srgbClr val="0070C0"/>
                </a:solidFill>
                <a:latin typeface="Abadi" panose="020B0604020104020204" pitchFamily="34" charset="0"/>
              </a:rPr>
              <a:t>launch_dict</a:t>
            </a:r>
            <a:r>
              <a:rPr lang="en-US" sz="1200" dirty="0">
                <a:solidFill>
                  <a:srgbClr val="0070C0"/>
                </a:solidFill>
                <a:latin typeface="Abadi" panose="020B0604020104020204" pitchFamily="34" charset="0"/>
              </a:rPr>
              <a:t> dictionary was converted into a Pandas </a:t>
            </a:r>
            <a:r>
              <a:rPr lang="en-US" sz="1200" dirty="0" err="1">
                <a:solidFill>
                  <a:srgbClr val="0070C0"/>
                </a:solidFill>
                <a:latin typeface="Abadi" panose="020B0604020104020204" pitchFamily="34" charset="0"/>
              </a:rPr>
              <a:t>DataFrame</a:t>
            </a:r>
            <a:r>
              <a:rPr lang="en-US" sz="1200" dirty="0">
                <a:solidFill>
                  <a:srgbClr val="0070C0"/>
                </a:solidFill>
                <a:latin typeface="Abadi" panose="020B0604020104020204" pitchFamily="34" charset="0"/>
              </a:rPr>
              <a:t> using </a:t>
            </a:r>
            <a:r>
              <a:rPr lang="en-US" sz="1200" dirty="0" err="1">
                <a:solidFill>
                  <a:srgbClr val="0070C0"/>
                </a:solidFill>
                <a:latin typeface="Abadi" panose="020B0604020104020204" pitchFamily="34" charset="0"/>
              </a:rPr>
              <a:t>pd.DataFrame</a:t>
            </a:r>
            <a:r>
              <a:rPr lang="en-US" sz="1200" dirty="0">
                <a:solidFill>
                  <a:srgbClr val="0070C0"/>
                </a:solidFill>
                <a:latin typeface="Abadi" panose="020B0604020104020204" pitchFamily="34" charset="0"/>
              </a:rPr>
              <a:t>().</a:t>
            </a:r>
            <a:endParaRPr lang="ru-RU" sz="1200" dirty="0">
              <a:solidFill>
                <a:srgbClr val="0070C0"/>
              </a:solidFill>
              <a:latin typeface="Abadi" panose="020B0604020104020204" pitchFamily="34" charset="0"/>
            </a:endParaRPr>
          </a:p>
          <a:p>
            <a:pPr marL="0" indent="0">
              <a:lnSpc>
                <a:spcPct val="100000"/>
              </a:lnSpc>
              <a:spcBef>
                <a:spcPts val="800"/>
              </a:spcBef>
              <a:buNone/>
            </a:pPr>
            <a:r>
              <a:rPr lang="en-US" sz="2400" b="0" i="0" u="sng" dirty="0">
                <a:solidFill>
                  <a:srgbClr val="0070C0"/>
                </a:solidFill>
                <a:effectLst/>
                <a:latin typeface="Abadi" panose="020B0604020104020204" pitchFamily="34" charset="0"/>
                <a:hlinkClick r:id="rId3">
                  <a:extLst>
                    <a:ext uri="{A12FA001-AC4F-418D-AE19-62706E023703}">
                      <ahyp:hlinkClr xmlns:ahyp="http://schemas.microsoft.com/office/drawing/2018/hyperlinkcolor" val="tx"/>
                    </a:ext>
                  </a:extLst>
                </a:hlinkClick>
              </a:rPr>
              <a:t>Data collection API notebook</a:t>
            </a:r>
            <a:endParaRPr lang="en-US" sz="2400" dirty="0">
              <a:solidFill>
                <a:srgbClr val="0070C0"/>
              </a:solidFill>
              <a:latin typeface="Abadi" panose="020B0604020104020204" pitchFamily="34" charset="0"/>
            </a:endParaRPr>
          </a:p>
          <a:p>
            <a:pPr>
              <a:lnSpc>
                <a:spcPct val="100000"/>
              </a:lnSpc>
              <a:spcBef>
                <a:spcPts val="800"/>
              </a:spcBef>
            </a:pPr>
            <a:endParaRPr lang="en-US" sz="1200" dirty="0">
              <a:solidFill>
                <a:srgbClr val="0070C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Схема 4">
            <a:extLst>
              <a:ext uri="{FF2B5EF4-FFF2-40B4-BE49-F238E27FC236}">
                <a16:creationId xmlns:a16="http://schemas.microsoft.com/office/drawing/2014/main" id="{8A2CC5A8-F3AC-408B-A3C8-47BA886DB364}"/>
              </a:ext>
            </a:extLst>
          </p:cNvPr>
          <p:cNvGraphicFramePr/>
          <p:nvPr>
            <p:extLst>
              <p:ext uri="{D42A27DB-BD31-4B8C-83A1-F6EECF244321}">
                <p14:modId xmlns:p14="http://schemas.microsoft.com/office/powerpoint/2010/main" val="3119475007"/>
              </p:ext>
            </p:extLst>
          </p:nvPr>
        </p:nvGraphicFramePr>
        <p:xfrm>
          <a:off x="5472545" y="1309256"/>
          <a:ext cx="5898717" cy="46899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4320</TotalTime>
  <Words>6034</Words>
  <Application>Microsoft Office PowerPoint</Application>
  <PresentationFormat>Широкоэкранный</PresentationFormat>
  <Paragraphs>643</Paragraphs>
  <Slides>46</Slides>
  <Notes>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system-ui</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Hanna</cp:lastModifiedBy>
  <cp:revision>257</cp:revision>
  <dcterms:created xsi:type="dcterms:W3CDTF">2021-04-29T18:58:34Z</dcterms:created>
  <dcterms:modified xsi:type="dcterms:W3CDTF">2025-02-12T20:55:29Z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